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85" r:id="rId7"/>
    <p:sldId id="286" r:id="rId8"/>
    <p:sldId id="287" r:id="rId9"/>
    <p:sldId id="261" r:id="rId10"/>
    <p:sldId id="281" r:id="rId11"/>
    <p:sldId id="264" r:id="rId12"/>
    <p:sldId id="269" r:id="rId13"/>
    <p:sldId id="282" r:id="rId14"/>
    <p:sldId id="272" r:id="rId15"/>
    <p:sldId id="273" r:id="rId16"/>
    <p:sldId id="283" r:id="rId17"/>
    <p:sldId id="276" r:id="rId18"/>
    <p:sldId id="265" r:id="rId19"/>
    <p:sldId id="284" r:id="rId20"/>
    <p:sldId id="268" r:id="rId21"/>
    <p:sldId id="277" r:id="rId22"/>
    <p:sldId id="280" r:id="rId23"/>
  </p:sldIdLst>
  <p:sldSz cx="18288000" cy="10287000"/>
  <p:notesSz cx="6858000" cy="9144000"/>
  <p:embeddedFontLst>
    <p:embeddedFont>
      <p:font typeface="Canva Sans Bold" panose="020B0803030501040103" pitchFamily="34" charset="0"/>
      <p:regular r:id="rId25"/>
      <p:bold r:id="rId26"/>
    </p:embeddedFont>
    <p:embeddedFont>
      <p:font typeface="Roboto" panose="02000000000000000000" pitchFamily="2" charset="0"/>
      <p:regular r:id="rId27"/>
      <p:bold r:id="rId28"/>
      <p:italic r:id="rId29"/>
      <p:boldItalic r:id="rId30"/>
    </p:embeddedFont>
    <p:embeddedFont>
      <p:font typeface="Roboto Bold" panose="02000000000000000000" pitchFamily="2" charset="0"/>
      <p:regular r:id="rId31"/>
      <p:bold r:id="rId32"/>
    </p:embeddedFont>
    <p:embeddedFont>
      <p:font typeface="Source Sans Pro" panose="020B0503030403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1081" autoAdjust="0"/>
  </p:normalViewPr>
  <p:slideViewPr>
    <p:cSldViewPr>
      <p:cViewPr>
        <p:scale>
          <a:sx n="65" d="100"/>
          <a:sy n="65" d="100"/>
        </p:scale>
        <p:origin x="496" y="3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ees16 and T5 division for last 2 years</a:t>
            </a:r>
          </a:p>
          <a:p>
            <a:endParaRPr lang="en-US" dirty="0"/>
          </a:p>
          <a:p>
            <a:r>
              <a:rPr lang="en-US" dirty="0"/>
              <a:t>hired as post-masters but working as RT and software engineer</a:t>
            </a:r>
          </a:p>
          <a:p>
            <a:endParaRPr lang="en-US" dirty="0"/>
          </a:p>
          <a:p>
            <a:r>
              <a:rPr lang="en-US" dirty="0"/>
              <a:t>associated in pre-engineering</a:t>
            </a:r>
          </a:p>
          <a:p>
            <a:r>
              <a:rPr lang="en-US" dirty="0"/>
              <a:t>bachelors in Information and communication technologies</a:t>
            </a:r>
          </a:p>
          <a:p>
            <a:r>
              <a:rPr lang="en-US" dirty="0"/>
              <a:t>master of engineering in information technology</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11960-EBF0-1797-D19B-17A7F0A973E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B0E526-2E1D-1E6C-13E3-EB783F8F46F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6EF0078-82B6-9DF9-524A-6B7F2F46F2D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699725B-B9F5-64E4-9615-CF5F9894AD3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38889A4-652D-4A3A-FDD0-66E58B33382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30313DED-B633-1303-80B6-7F6E98D439E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1365E20-2A45-D4AE-355C-B5E0FDCC981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80967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68F28-A455-1C41-91ED-1C70A6CD1EF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17E618-89C5-B012-0831-A7EDF263052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D7C19DF-B701-14C8-EB3C-264A8220786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E45BFB6-1601-2B83-171D-27480804F2B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E207247-D4E5-886D-869C-F055B73F599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4816E46-CB20-9AAB-762A-E3E8D48C7C9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68CCDD8-9944-2C89-8B61-F2BFF505A17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22449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F56EA-37B0-657B-228B-B2BDC00FC30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FA6134-08E3-FFC8-2853-C92A412E9E1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6E40C20-D533-3249-A569-21FFF298A89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F5CD4D9-364F-2270-1AA4-3B6D4853143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29DD4A4-612B-9907-0C53-C18C2661836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090EF6C7-6AA3-6CA6-1FCB-16804F85CD9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422E83D-1767-3E7E-A976-99FDF10FDF4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67032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process has created a basis for enhanced user experiences and functionality.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Not exhaustive, but some of the software that I actively maintain and develop, and some frequently used tools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CD124-C76C-C669-664C-1BC044AB7D6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D9EED1-BBEF-0FE3-662E-A2111F858AE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6D271DA-D0D6-E860-B83D-E92BE2DE36C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0901A53-8FC4-D363-625D-DF4C5AD752E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7D0282E-D5AE-D844-F863-E7CB174D58E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endParaRPr lang="en-US" dirty="0"/>
          </a:p>
        </p:txBody>
      </p:sp>
      <p:sp>
        <p:nvSpPr>
          <p:cNvPr id="6" name="Footer Placeholder 5">
            <a:extLst>
              <a:ext uri="{FF2B5EF4-FFF2-40B4-BE49-F238E27FC236}">
                <a16:creationId xmlns:a16="http://schemas.microsoft.com/office/drawing/2014/main" id="{AC8B8D19-3273-CD16-F039-F907E828295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A662271-DAB0-FD76-0067-9ED70EA8D4D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872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2C763-D371-8121-0B1E-569C3DE2581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DAFEE1-707B-51F2-8764-CA359B6565B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2E45510-4BDB-E5DD-6562-DB57363D5A4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E8D0278-267C-9C98-4AA6-92FC8FB73E9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23D436E-0FAE-25B7-66A2-6355950D20F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F5443B29-D679-0730-ED1D-6D5A7E02247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61C06FB-1068-D454-7579-DBD5C76E208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5479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180FD-DF4F-2DE6-532B-76A0C16C37C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0B5069-B1B0-2F75-50B3-E5CC55DB8D3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D24EA41-CFCE-9CA0-3317-61FC8A82E3A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FDE54C4-7606-D96D-787A-670B3B14721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5ABC7D2-13DE-9830-BE59-A481A97C590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31F27306-26A0-67DF-8BA7-2B3C401D13E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29F99F6-5A23-2EC8-03AB-694424778E4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99499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indent="-171450">
              <a:buFont typeface="Arial" panose="020B0604020202020204" pitchFamily="34" charset="0"/>
              <a:buChar char="•"/>
            </a:pP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577A7-57AB-7199-6F8A-0686F5A5FFA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67D498-BD29-0611-0C04-0FE6A7AEEE8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550C9CF-D099-F5A3-8C31-6D4D82BDC50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D8D1A3B-8467-26B7-7063-A06A29D050B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7493069-FC9D-BEBF-733F-3EA3597D67F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ECA50BF0-AD55-8E1A-3616-AE060BE4930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903F46A-D08C-74CD-5D6B-DF2E4FF7039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6271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lanl.github.io/FEH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lanl.github.io/LaGriT/" TargetMode="External"/><Relationship Id="rId7" Type="http://schemas.openxmlformats.org/officeDocument/2006/relationships/hyperlink" Target="https://github.com/ehinrichs/e13"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ideas-watersheds.github.io/" TargetMode="External"/><Relationship Id="rId5" Type="http://schemas.openxmlformats.org/officeDocument/2006/relationships/hyperlink" Target="https://amanzi.github.io/" TargetMode="External"/><Relationship Id="rId4" Type="http://schemas.openxmlformats.org/officeDocument/2006/relationships/hyperlink" Target="https://lanl.github.io/FEH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3716000">
                <a:moveTo>
                  <a:pt x="0" y="0"/>
                </a:moveTo>
                <a:lnTo>
                  <a:pt x="18288000" y="0"/>
                </a:lnTo>
                <a:lnTo>
                  <a:pt x="18288000" y="13716000"/>
                </a:lnTo>
                <a:lnTo>
                  <a:pt x="0" y="13716000"/>
                </a:lnTo>
                <a:lnTo>
                  <a:pt x="0" y="0"/>
                </a:lnTo>
                <a:close/>
              </a:path>
            </a:pathLst>
          </a:custGeom>
          <a:blipFill>
            <a:blip r:embed="rId2">
              <a:alphaModFix amt="27000"/>
            </a:blip>
            <a:stretch>
              <a:fillRect/>
            </a:stretch>
          </a:blipFill>
        </p:spPr>
        <p:txBody>
          <a:bodyPr/>
          <a:lstStyle/>
          <a:p>
            <a:endParaRPr lang="en-US"/>
          </a:p>
        </p:txBody>
      </p:sp>
      <p:grpSp>
        <p:nvGrpSpPr>
          <p:cNvPr id="3" name="Group 3"/>
          <p:cNvGrpSpPr/>
          <p:nvPr/>
        </p:nvGrpSpPr>
        <p:grpSpPr>
          <a:xfrm>
            <a:off x="1471821" y="2037409"/>
            <a:ext cx="11553408" cy="6212183"/>
            <a:chOff x="0" y="0"/>
            <a:chExt cx="15404544" cy="8282910"/>
          </a:xfrm>
        </p:grpSpPr>
        <p:sp>
          <p:nvSpPr>
            <p:cNvPr id="4" name="TextBox 4"/>
            <p:cNvSpPr txBox="1"/>
            <p:nvPr/>
          </p:nvSpPr>
          <p:spPr>
            <a:xfrm>
              <a:off x="0" y="1399313"/>
              <a:ext cx="15404544" cy="4391025"/>
            </a:xfrm>
            <a:prstGeom prst="rect">
              <a:avLst/>
            </a:prstGeom>
          </p:spPr>
          <p:txBody>
            <a:bodyPr lIns="0" tIns="0" rIns="0" bIns="0" rtlCol="0" anchor="t">
              <a:spAutoFit/>
            </a:bodyPr>
            <a:lstStyle/>
            <a:p>
              <a:pPr algn="l">
                <a:lnSpc>
                  <a:spcPts val="8641"/>
                </a:lnSpc>
              </a:pPr>
              <a:r>
                <a:rPr lang="en-US" sz="7200" b="1">
                  <a:solidFill>
                    <a:srgbClr val="FFFFFF"/>
                  </a:solidFill>
                  <a:latin typeface="Roboto Bold"/>
                  <a:ea typeface="Roboto Bold"/>
                  <a:cs typeface="Roboto Bold"/>
                  <a:sym typeface="Roboto Bold"/>
                </a:rPr>
                <a:t>Enabling Efficient Computational Modeling at LANL</a:t>
              </a:r>
            </a:p>
          </p:txBody>
        </p:sp>
        <p:sp>
          <p:nvSpPr>
            <p:cNvPr id="5" name="TextBox 5"/>
            <p:cNvSpPr txBox="1"/>
            <p:nvPr/>
          </p:nvSpPr>
          <p:spPr>
            <a:xfrm>
              <a:off x="0" y="-19050"/>
              <a:ext cx="15404544" cy="577850"/>
            </a:xfrm>
            <a:prstGeom prst="rect">
              <a:avLst/>
            </a:prstGeom>
          </p:spPr>
          <p:txBody>
            <a:bodyPr lIns="0" tIns="0" rIns="0" bIns="0" rtlCol="0" anchor="t">
              <a:spAutoFit/>
            </a:bodyPr>
            <a:lstStyle/>
            <a:p>
              <a:pPr algn="l">
                <a:lnSpc>
                  <a:spcPts val="3359"/>
                </a:lnSpc>
              </a:pPr>
              <a:endParaRPr/>
            </a:p>
          </p:txBody>
        </p:sp>
        <p:sp>
          <p:nvSpPr>
            <p:cNvPr id="6" name="TextBox 6"/>
            <p:cNvSpPr txBox="1"/>
            <p:nvPr/>
          </p:nvSpPr>
          <p:spPr>
            <a:xfrm>
              <a:off x="0" y="6588307"/>
              <a:ext cx="15404544" cy="1689523"/>
            </a:xfrm>
            <a:prstGeom prst="rect">
              <a:avLst/>
            </a:prstGeom>
          </p:spPr>
          <p:txBody>
            <a:bodyPr lIns="0" tIns="0" rIns="0" bIns="0" rtlCol="0" anchor="t">
              <a:spAutoFit/>
            </a:bodyPr>
            <a:lstStyle/>
            <a:p>
              <a:pPr algn="l">
                <a:lnSpc>
                  <a:spcPts val="3394"/>
                </a:lnSpc>
              </a:pPr>
              <a:r>
                <a:rPr lang="en-US" sz="2424" spc="48">
                  <a:solidFill>
                    <a:srgbClr val="C1FF72"/>
                  </a:solidFill>
                  <a:latin typeface="Roboto"/>
                  <a:ea typeface="Roboto"/>
                  <a:cs typeface="Roboto"/>
                  <a:sym typeface="Roboto"/>
                </a:rPr>
                <a:t>DevOps, Code Maintenance, and Innovation in dfnWorks, FEHM, Amanzi/ATS, and Watershed Workflow</a:t>
              </a:r>
            </a:p>
            <a:p>
              <a:pPr algn="l">
                <a:lnSpc>
                  <a:spcPts val="3394"/>
                </a:lnSpc>
              </a:pPr>
              <a:endParaRPr lang="en-US" sz="2424" spc="48">
                <a:solidFill>
                  <a:srgbClr val="C1FF72"/>
                </a:solidFill>
                <a:latin typeface="Roboto"/>
                <a:ea typeface="Roboto"/>
                <a:cs typeface="Roboto"/>
                <a:sym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533C-3AD8-1EF1-5D93-3027184AF2D1}"/>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E3329421-A432-ED03-F80A-009638F33B94}"/>
              </a:ext>
            </a:extLst>
          </p:cNvPr>
          <p:cNvSpPr txBox="1"/>
          <p:nvPr/>
        </p:nvSpPr>
        <p:spPr>
          <a:xfrm>
            <a:off x="10138975" y="1013732"/>
            <a:ext cx="6131719" cy="771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a:ea typeface="Roboto Bold"/>
                <a:cs typeface="Roboto Bold"/>
                <a:sym typeface="Roboto Bold"/>
              </a:rPr>
              <a:t>Process</a:t>
            </a:r>
          </a:p>
        </p:txBody>
      </p:sp>
      <p:sp>
        <p:nvSpPr>
          <p:cNvPr id="28" name="AutoShape 2">
            <a:extLst>
              <a:ext uri="{FF2B5EF4-FFF2-40B4-BE49-F238E27FC236}">
                <a16:creationId xmlns:a16="http://schemas.microsoft.com/office/drawing/2014/main" id="{3002CADC-3128-81B1-C21A-1E61D59AFBC5}"/>
              </a:ext>
            </a:extLst>
          </p:cNvPr>
          <p:cNvSpPr/>
          <p:nvPr/>
        </p:nvSpPr>
        <p:spPr>
          <a:xfrm>
            <a:off x="0" y="0"/>
            <a:ext cx="9154886" cy="10292443"/>
          </a:xfrm>
          <a:prstGeom prst="rect">
            <a:avLst/>
          </a:prstGeom>
          <a:solidFill>
            <a:srgbClr val="090909"/>
          </a:solidFill>
        </p:spPr>
        <p:txBody>
          <a:bodyPr/>
          <a:lstStyle/>
          <a:p>
            <a:endParaRPr lang="en-US"/>
          </a:p>
        </p:txBody>
      </p:sp>
      <p:sp>
        <p:nvSpPr>
          <p:cNvPr id="35" name="TextBox 22">
            <a:extLst>
              <a:ext uri="{FF2B5EF4-FFF2-40B4-BE49-F238E27FC236}">
                <a16:creationId xmlns:a16="http://schemas.microsoft.com/office/drawing/2014/main" id="{E3943220-0181-9BD2-EB53-7E8B1912FB62}"/>
              </a:ext>
            </a:extLst>
          </p:cNvPr>
          <p:cNvSpPr txBox="1"/>
          <p:nvPr/>
        </p:nvSpPr>
        <p:spPr>
          <a:xfrm>
            <a:off x="1497048" y="1019714"/>
            <a:ext cx="6139019" cy="771933"/>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Challenges</a:t>
            </a:r>
          </a:p>
        </p:txBody>
      </p:sp>
      <p:sp>
        <p:nvSpPr>
          <p:cNvPr id="23" name="TextBox 22">
            <a:extLst>
              <a:ext uri="{FF2B5EF4-FFF2-40B4-BE49-F238E27FC236}">
                <a16:creationId xmlns:a16="http://schemas.microsoft.com/office/drawing/2014/main" id="{2301C2D6-DC68-DE43-8888-7AFFE56CDBE1}"/>
              </a:ext>
            </a:extLst>
          </p:cNvPr>
          <p:cNvSpPr txBox="1"/>
          <p:nvPr/>
        </p:nvSpPr>
        <p:spPr>
          <a:xfrm>
            <a:off x="897341" y="2287484"/>
            <a:ext cx="665063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Legacy code</a:t>
            </a:r>
          </a:p>
          <a:p>
            <a:pPr marL="285750" indent="-285750">
              <a:buFont typeface="Arial" panose="020B0604020202020204" pitchFamily="34" charset="0"/>
              <a:buChar char="•"/>
            </a:pPr>
            <a:r>
              <a:rPr lang="en-US" sz="2400" dirty="0">
                <a:solidFill>
                  <a:schemeClr val="bg1"/>
                </a:solidFill>
              </a:rPr>
              <a:t>Complicated Installation process</a:t>
            </a:r>
          </a:p>
          <a:p>
            <a:pPr marL="285750" indent="-285750">
              <a:buFont typeface="Arial" panose="020B0604020202020204" pitchFamily="34" charset="0"/>
              <a:buChar char="•"/>
            </a:pPr>
            <a:r>
              <a:rPr lang="en-US" sz="2400" dirty="0">
                <a:solidFill>
                  <a:schemeClr val="bg1"/>
                </a:solidFill>
              </a:rPr>
              <a:t>Outdated and missing dependencies</a:t>
            </a:r>
          </a:p>
          <a:p>
            <a:pPr marL="285750" indent="-285750">
              <a:buFont typeface="Arial" panose="020B0604020202020204" pitchFamily="34" charset="0"/>
              <a:buChar char="•"/>
            </a:pPr>
            <a:r>
              <a:rPr lang="en-US" sz="2400" dirty="0">
                <a:solidFill>
                  <a:schemeClr val="bg1"/>
                </a:solidFill>
              </a:rPr>
              <a:t>Lack of logging ability</a:t>
            </a:r>
          </a:p>
          <a:p>
            <a:pPr marL="285750" indent="-285750">
              <a:buFont typeface="Arial" panose="020B0604020202020204" pitchFamily="34" charset="0"/>
              <a:buChar char="•"/>
            </a:pPr>
            <a:r>
              <a:rPr lang="en-US" sz="2400" dirty="0">
                <a:solidFill>
                  <a:schemeClr val="bg1"/>
                </a:solidFill>
              </a:rPr>
              <a:t>Outdated or missing python wrappers for C++ code</a:t>
            </a:r>
          </a:p>
          <a:p>
            <a:pPr marL="285750" indent="-285750">
              <a:buFont typeface="Arial" panose="020B0604020202020204" pitchFamily="34" charset="0"/>
              <a:buChar char="•"/>
            </a:pPr>
            <a:r>
              <a:rPr lang="en-US" sz="2400" dirty="0">
                <a:solidFill>
                  <a:schemeClr val="bg1"/>
                </a:solidFill>
              </a:rPr>
              <a:t>Missing features</a:t>
            </a:r>
          </a:p>
          <a:p>
            <a:pPr marL="285750" indent="-285750">
              <a:buFont typeface="Arial" panose="020B0604020202020204" pitchFamily="34" charset="0"/>
              <a:buChar char="•"/>
            </a:pPr>
            <a:r>
              <a:rPr lang="en-US" sz="2400" dirty="0">
                <a:solidFill>
                  <a:schemeClr val="bg1"/>
                </a:solidFill>
              </a:rPr>
              <a:t>Outdated documentation</a:t>
            </a:r>
          </a:p>
          <a:p>
            <a:pPr marL="285750" indent="-285750">
              <a:buFont typeface="Arial" panose="020B0604020202020204" pitchFamily="34" charset="0"/>
              <a:buChar char="•"/>
            </a:pPr>
            <a:r>
              <a:rPr lang="en-US" sz="2400" dirty="0">
                <a:solidFill>
                  <a:schemeClr val="bg1"/>
                </a:solidFill>
              </a:rPr>
              <a:t>New release needed</a:t>
            </a:r>
          </a:p>
        </p:txBody>
      </p:sp>
      <p:sp>
        <p:nvSpPr>
          <p:cNvPr id="25" name="TextBox 24">
            <a:extLst>
              <a:ext uri="{FF2B5EF4-FFF2-40B4-BE49-F238E27FC236}">
                <a16:creationId xmlns:a16="http://schemas.microsoft.com/office/drawing/2014/main" id="{EA1DEA45-C84A-226A-9E9A-F4245493E236}"/>
              </a:ext>
            </a:extLst>
          </p:cNvPr>
          <p:cNvSpPr txBox="1"/>
          <p:nvPr/>
        </p:nvSpPr>
        <p:spPr>
          <a:xfrm>
            <a:off x="9620056" y="2129465"/>
            <a:ext cx="6650638" cy="8217634"/>
          </a:xfrm>
          <a:prstGeom prst="rect">
            <a:avLst/>
          </a:prstGeom>
          <a:noFill/>
        </p:spPr>
        <p:txBody>
          <a:bodyPr wrap="square" rtlCol="0">
            <a:spAutoFit/>
          </a:bodyPr>
          <a:lstStyle/>
          <a:p>
            <a:pPr marL="285750" indent="-285750">
              <a:buFont typeface="Arial" panose="020B0604020202020204" pitchFamily="34" charset="0"/>
              <a:buChar char="•"/>
            </a:pPr>
            <a:r>
              <a:rPr lang="en-US" sz="2400" dirty="0"/>
              <a:t>Converted legacy code from C to C++ as well as Python2 to Python3</a:t>
            </a:r>
          </a:p>
          <a:p>
            <a:pPr marL="285750" indent="-285750">
              <a:buFont typeface="Arial" panose="020B0604020202020204" pitchFamily="34" charset="0"/>
              <a:buChar char="•"/>
            </a:pPr>
            <a:r>
              <a:rPr lang="en-US" sz="2400" dirty="0"/>
              <a:t>Simplified the file structure and installation process for </a:t>
            </a:r>
            <a:r>
              <a:rPr lang="en-US" sz="2400" dirty="0" err="1"/>
              <a:t>dfnWorks</a:t>
            </a:r>
            <a:r>
              <a:rPr lang="en-US" sz="2400" dirty="0"/>
              <a:t> by combining files when able and updating </a:t>
            </a:r>
            <a:r>
              <a:rPr lang="en-US" sz="2400" dirty="0" err="1"/>
              <a:t>makefiles</a:t>
            </a:r>
            <a:endParaRPr lang="en-US" sz="2400" dirty="0"/>
          </a:p>
          <a:p>
            <a:pPr marL="285750" indent="-285750">
              <a:buFont typeface="Arial" panose="020B0604020202020204" pitchFamily="34" charset="0"/>
              <a:buChar char="•"/>
            </a:pPr>
            <a:r>
              <a:rPr lang="en-US" sz="2400" dirty="0"/>
              <a:t>Updated the required dependencies and packages</a:t>
            </a:r>
          </a:p>
          <a:p>
            <a:pPr marL="285750" indent="-285750">
              <a:buFont typeface="Arial" panose="020B0604020202020204" pitchFamily="34" charset="0"/>
              <a:buChar char="•"/>
            </a:pPr>
            <a:r>
              <a:rPr lang="en-US" sz="2400" dirty="0"/>
              <a:t>Added logging ability using C++ and header files</a:t>
            </a:r>
          </a:p>
          <a:p>
            <a:pPr marL="285750" indent="-285750">
              <a:buFont typeface="Arial" panose="020B0604020202020204" pitchFamily="34" charset="0"/>
              <a:buChar char="•"/>
            </a:pPr>
            <a:r>
              <a:rPr lang="en-US" sz="2400" dirty="0"/>
              <a:t>Updated python wrappers for C++ code</a:t>
            </a:r>
          </a:p>
          <a:p>
            <a:pPr marL="285750" indent="-285750">
              <a:buFont typeface="Arial" panose="020B0604020202020204" pitchFamily="34" charset="0"/>
              <a:buChar char="•"/>
            </a:pPr>
            <a:r>
              <a:rPr lang="en-US" sz="2400" dirty="0"/>
              <a:t>Added the Bingham distribution using C++ and python, created new computational code, created validation test for accuracy</a:t>
            </a:r>
          </a:p>
          <a:p>
            <a:pPr marL="285750" indent="-285750">
              <a:buFont typeface="Arial" panose="020B0604020202020204" pitchFamily="34" charset="0"/>
              <a:buChar char="•"/>
            </a:pPr>
            <a:r>
              <a:rPr lang="en-US" sz="2400" dirty="0"/>
              <a:t>Updated sphinx </a:t>
            </a:r>
            <a:r>
              <a:rPr lang="en-US" sz="2400" dirty="0" err="1"/>
              <a:t>autodoc</a:t>
            </a:r>
            <a:r>
              <a:rPr lang="en-US" sz="2400" dirty="0"/>
              <a:t> to automatically generate documentation for the user guide and website </a:t>
            </a:r>
            <a:r>
              <a:rPr lang="en-US" sz="2400" dirty="0">
                <a:solidFill>
                  <a:srgbClr val="92D050"/>
                </a:solidFill>
              </a:rPr>
              <a:t>https://</a:t>
            </a:r>
            <a:r>
              <a:rPr lang="en-US" sz="2400" dirty="0" err="1">
                <a:solidFill>
                  <a:srgbClr val="92D050"/>
                </a:solidFill>
              </a:rPr>
              <a:t>lanl.github.io</a:t>
            </a:r>
            <a:r>
              <a:rPr lang="en-US" sz="2400" dirty="0">
                <a:solidFill>
                  <a:srgbClr val="92D050"/>
                </a:solidFill>
              </a:rPr>
              <a:t>/</a:t>
            </a:r>
            <a:r>
              <a:rPr lang="en-US" sz="2400" dirty="0" err="1">
                <a:solidFill>
                  <a:srgbClr val="92D050"/>
                </a:solidFill>
              </a:rPr>
              <a:t>dfnWorks</a:t>
            </a:r>
            <a:r>
              <a:rPr lang="en-US" sz="2400" dirty="0">
                <a:solidFill>
                  <a:srgbClr val="92D050"/>
                </a:solidFill>
              </a:rPr>
              <a:t>/</a:t>
            </a:r>
            <a:r>
              <a:rPr lang="en-US" sz="2400" dirty="0" err="1">
                <a:solidFill>
                  <a:srgbClr val="92D050"/>
                </a:solidFill>
              </a:rPr>
              <a:t>intro.html</a:t>
            </a:r>
            <a:endParaRPr lang="en-US" sz="2400" dirty="0">
              <a:solidFill>
                <a:srgbClr val="92D050"/>
              </a:solidFill>
            </a:endParaRPr>
          </a:p>
          <a:p>
            <a:pPr marL="285750" indent="-285750">
              <a:buFont typeface="Arial" panose="020B0604020202020204" pitchFamily="34" charset="0"/>
              <a:buChar char="•"/>
            </a:pPr>
            <a:r>
              <a:rPr lang="en-US" sz="2400" dirty="0"/>
              <a:t>Using </a:t>
            </a:r>
            <a:r>
              <a:rPr lang="en-US" sz="2400" dirty="0" err="1"/>
              <a:t>github</a:t>
            </a:r>
            <a:r>
              <a:rPr lang="en-US" sz="2400" dirty="0"/>
              <a:t>, collaborated with developers to create latest release on development branches. Merged to master when ready, generated documentation for website, created docker container to help ensure a stable environment for users</a:t>
            </a:r>
          </a:p>
        </p:txBody>
      </p:sp>
    </p:spTree>
    <p:extLst>
      <p:ext uri="{BB962C8B-B14F-4D97-AF65-F5344CB8AC3E}">
        <p14:creationId xmlns:p14="http://schemas.microsoft.com/office/powerpoint/2010/main" val="14111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8404325" y="-146016"/>
            <a:ext cx="9704840" cy="9711309"/>
          </a:xfrm>
          <a:custGeom>
            <a:avLst/>
            <a:gdLst/>
            <a:ahLst/>
            <a:cxnLst/>
            <a:rect l="l" t="t" r="r" b="b"/>
            <a:pathLst>
              <a:path w="9704840" h="9711309">
                <a:moveTo>
                  <a:pt x="0" y="0"/>
                </a:moveTo>
                <a:lnTo>
                  <a:pt x="9704839" y="0"/>
                </a:lnTo>
                <a:lnTo>
                  <a:pt x="9704839" y="9711309"/>
                </a:lnTo>
                <a:lnTo>
                  <a:pt x="0" y="9711309"/>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985681" y="1259681"/>
            <a:ext cx="8158319" cy="1671638"/>
            <a:chOff x="-15631" y="3175"/>
            <a:chExt cx="10877760" cy="2228850"/>
          </a:xfrm>
        </p:grpSpPr>
        <p:sp>
          <p:nvSpPr>
            <p:cNvPr id="4" name="TextBox 4"/>
            <p:cNvSpPr txBox="1"/>
            <p:nvPr/>
          </p:nvSpPr>
          <p:spPr>
            <a:xfrm>
              <a:off x="-15631" y="596900"/>
              <a:ext cx="10862129" cy="1635125"/>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a:ea typeface="Roboto Bold"/>
                  <a:cs typeface="Roboto Bold"/>
                  <a:sym typeface="Roboto Bold"/>
                </a:rPr>
                <a:t>Results</a:t>
              </a:r>
            </a:p>
          </p:txBody>
        </p:sp>
        <p:sp>
          <p:nvSpPr>
            <p:cNvPr id="5" name="TextBox 5"/>
            <p:cNvSpPr txBox="1"/>
            <p:nvPr/>
          </p:nvSpPr>
          <p:spPr>
            <a:xfrm>
              <a:off x="0" y="3175"/>
              <a:ext cx="10862129" cy="59372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DFNWORKS</a:t>
              </a:r>
            </a:p>
          </p:txBody>
        </p:sp>
      </p:grpSp>
      <p:sp>
        <p:nvSpPr>
          <p:cNvPr id="7" name="TextBox 6">
            <a:extLst>
              <a:ext uri="{FF2B5EF4-FFF2-40B4-BE49-F238E27FC236}">
                <a16:creationId xmlns:a16="http://schemas.microsoft.com/office/drawing/2014/main" id="{5E50C71D-1D46-66F7-BB41-9C3D91EAFFBC}"/>
              </a:ext>
            </a:extLst>
          </p:cNvPr>
          <p:cNvSpPr txBox="1"/>
          <p:nvPr/>
        </p:nvSpPr>
        <p:spPr>
          <a:xfrm>
            <a:off x="997404" y="3367821"/>
            <a:ext cx="77723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Simplified installation process removing the need for a python wheel and instead using a </a:t>
            </a:r>
            <a:r>
              <a:rPr lang="en-US" dirty="0" err="1">
                <a:solidFill>
                  <a:schemeClr val="bg1"/>
                </a:solidFill>
              </a:rPr>
              <a:t>toml</a:t>
            </a:r>
            <a:r>
              <a:rPr lang="en-US" dirty="0">
                <a:solidFill>
                  <a:schemeClr val="bg1"/>
                </a:solidFill>
              </a:rPr>
              <a:t> file</a:t>
            </a:r>
          </a:p>
          <a:p>
            <a:pPr marL="285750" indent="-285750">
              <a:buFont typeface="Arial" panose="020B0604020202020204" pitchFamily="34" charset="0"/>
              <a:buChar char="•"/>
            </a:pPr>
            <a:r>
              <a:rPr lang="en-US" dirty="0">
                <a:solidFill>
                  <a:schemeClr val="bg1"/>
                </a:solidFill>
              </a:rPr>
              <a:t>Simplified file structure for installation</a:t>
            </a:r>
          </a:p>
          <a:p>
            <a:pPr marL="285750" indent="-285750">
              <a:buFont typeface="Arial" panose="020B0604020202020204" pitchFamily="34" charset="0"/>
              <a:buChar char="•"/>
            </a:pPr>
            <a:r>
              <a:rPr lang="en-US" dirty="0">
                <a:solidFill>
                  <a:schemeClr val="bg1"/>
                </a:solidFill>
              </a:rPr>
              <a:t>Resolved dependency issues </a:t>
            </a:r>
          </a:p>
          <a:p>
            <a:pPr marL="285750" indent="-285750">
              <a:buFont typeface="Arial" panose="020B0604020202020204" pitchFamily="34" charset="0"/>
              <a:buChar char="•"/>
            </a:pPr>
            <a:r>
              <a:rPr lang="en-US" dirty="0">
                <a:solidFill>
                  <a:schemeClr val="bg1"/>
                </a:solidFill>
              </a:rPr>
              <a:t>Updated legacy code to be more consistent across the repository and allow access to newer libraries</a:t>
            </a:r>
          </a:p>
          <a:p>
            <a:pPr marL="285750" indent="-285750">
              <a:buFont typeface="Arial" panose="020B0604020202020204" pitchFamily="34" charset="0"/>
              <a:buChar char="•"/>
            </a:pPr>
            <a:r>
              <a:rPr lang="en-US" dirty="0">
                <a:solidFill>
                  <a:schemeClr val="bg1"/>
                </a:solidFill>
              </a:rPr>
              <a:t>Created detailed documentation using sphinx </a:t>
            </a:r>
            <a:r>
              <a:rPr lang="en-US" dirty="0" err="1">
                <a:solidFill>
                  <a:schemeClr val="bg1"/>
                </a:solidFill>
              </a:rPr>
              <a:t>autodoc</a:t>
            </a:r>
            <a:r>
              <a:rPr lang="en-US" dirty="0">
                <a:solidFill>
                  <a:schemeClr val="bg1"/>
                </a:solidFill>
              </a:rPr>
              <a:t> to help new users get started and become more familiar with the tools</a:t>
            </a:r>
          </a:p>
          <a:p>
            <a:pPr marL="285750" indent="-285750">
              <a:buFont typeface="Arial" panose="020B0604020202020204" pitchFamily="34" charset="0"/>
              <a:buChar char="•"/>
            </a:pPr>
            <a:r>
              <a:rPr lang="en-US" dirty="0">
                <a:solidFill>
                  <a:schemeClr val="bg1"/>
                </a:solidFill>
              </a:rPr>
              <a:t>Added the Bingham distribution to </a:t>
            </a:r>
            <a:r>
              <a:rPr lang="en-US" dirty="0" err="1">
                <a:solidFill>
                  <a:schemeClr val="bg1"/>
                </a:solidFill>
              </a:rPr>
              <a:t>dfnWorks</a:t>
            </a:r>
            <a:endParaRPr lang="en-US" dirty="0">
              <a:solidFill>
                <a:schemeClr val="bg1"/>
              </a:solidFill>
            </a:endParaRPr>
          </a:p>
        </p:txBody>
      </p:sp>
      <p:sp>
        <p:nvSpPr>
          <p:cNvPr id="8" name="TextBox 7">
            <a:extLst>
              <a:ext uri="{FF2B5EF4-FFF2-40B4-BE49-F238E27FC236}">
                <a16:creationId xmlns:a16="http://schemas.microsoft.com/office/drawing/2014/main" id="{625DAE5D-64D7-C2D4-0175-5E0EE46EE6BD}"/>
              </a:ext>
            </a:extLst>
          </p:cNvPr>
          <p:cNvSpPr txBox="1"/>
          <p:nvPr/>
        </p:nvSpPr>
        <p:spPr>
          <a:xfrm>
            <a:off x="1219200" y="6819900"/>
            <a:ext cx="7391400" cy="646331"/>
          </a:xfrm>
          <a:prstGeom prst="rect">
            <a:avLst/>
          </a:prstGeom>
          <a:noFill/>
        </p:spPr>
        <p:txBody>
          <a:bodyPr wrap="square" rtlCol="0">
            <a:spAutoFit/>
          </a:bodyPr>
          <a:lstStyle/>
          <a:p>
            <a:r>
              <a:rPr lang="en-US" dirty="0">
                <a:solidFill>
                  <a:schemeClr val="bg1"/>
                </a:solidFill>
              </a:rPr>
              <a:t>Image shows a discrete fracture network along with it’s graphical representation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337181" cy="10287000"/>
            <a:chOff x="0" y="0"/>
            <a:chExt cx="1932426" cy="2709333"/>
          </a:xfrm>
        </p:grpSpPr>
        <p:sp>
          <p:nvSpPr>
            <p:cNvPr id="3" name="Freeform 3"/>
            <p:cNvSpPr/>
            <p:nvPr/>
          </p:nvSpPr>
          <p:spPr>
            <a:xfrm>
              <a:off x="0" y="0"/>
              <a:ext cx="1932426" cy="2709333"/>
            </a:xfrm>
            <a:custGeom>
              <a:avLst/>
              <a:gdLst/>
              <a:ahLst/>
              <a:cxnLst/>
              <a:rect l="l" t="t" r="r" b="b"/>
              <a:pathLst>
                <a:path w="1932426" h="2709333">
                  <a:moveTo>
                    <a:pt x="0" y="0"/>
                  </a:moveTo>
                  <a:lnTo>
                    <a:pt x="1932426" y="0"/>
                  </a:lnTo>
                  <a:lnTo>
                    <a:pt x="1932426" y="2709333"/>
                  </a:lnTo>
                  <a:lnTo>
                    <a:pt x="0" y="2709333"/>
                  </a:lnTo>
                  <a:close/>
                </a:path>
              </a:pathLst>
            </a:custGeom>
            <a:solidFill>
              <a:srgbClr val="FFFFFF"/>
            </a:solidFill>
          </p:spPr>
          <p:txBody>
            <a:bodyPr/>
            <a:lstStyle/>
            <a:p>
              <a:endParaRPr lang="en-US"/>
            </a:p>
          </p:txBody>
        </p:sp>
        <p:sp>
          <p:nvSpPr>
            <p:cNvPr id="4" name="TextBox 4"/>
            <p:cNvSpPr txBox="1"/>
            <p:nvPr/>
          </p:nvSpPr>
          <p:spPr>
            <a:xfrm>
              <a:off x="0" y="-57150"/>
              <a:ext cx="1932426" cy="2766483"/>
            </a:xfrm>
            <a:prstGeom prst="rect">
              <a:avLst/>
            </a:prstGeom>
          </p:spPr>
          <p:txBody>
            <a:bodyPr lIns="50800" tIns="50800" rIns="50800" bIns="50800" rtlCol="0" anchor="ctr"/>
            <a:lstStyle/>
            <a:p>
              <a:pPr algn="ctr">
                <a:lnSpc>
                  <a:spcPts val="3254"/>
                </a:lnSpc>
              </a:pPr>
              <a:endParaRPr/>
            </a:p>
          </p:txBody>
        </p:sp>
      </p:grpSp>
      <p:sp>
        <p:nvSpPr>
          <p:cNvPr id="5" name="Freeform 5"/>
          <p:cNvSpPr/>
          <p:nvPr/>
        </p:nvSpPr>
        <p:spPr>
          <a:xfrm>
            <a:off x="-1" y="2034972"/>
            <a:ext cx="7337181" cy="6217056"/>
          </a:xfrm>
          <a:custGeom>
            <a:avLst/>
            <a:gdLst/>
            <a:ahLst/>
            <a:cxnLst/>
            <a:rect l="l" t="t" r="r" b="b"/>
            <a:pathLst>
              <a:path w="7738302" h="6217056">
                <a:moveTo>
                  <a:pt x="0" y="0"/>
                </a:moveTo>
                <a:lnTo>
                  <a:pt x="7738302" y="0"/>
                </a:lnTo>
                <a:lnTo>
                  <a:pt x="7738302" y="6217056"/>
                </a:lnTo>
                <a:lnTo>
                  <a:pt x="0" y="6217056"/>
                </a:lnTo>
                <a:lnTo>
                  <a:pt x="0" y="0"/>
                </a:lnTo>
                <a:close/>
              </a:path>
            </a:pathLst>
          </a:custGeom>
          <a:blipFill>
            <a:blip r:embed="rId3"/>
            <a:stretch>
              <a:fillRect l="-1666" r="-1666"/>
            </a:stretch>
          </a:blipFill>
        </p:spPr>
        <p:txBody>
          <a:bodyPr/>
          <a:lstStyle/>
          <a:p>
            <a:endParaRPr lang="en-US"/>
          </a:p>
        </p:txBody>
      </p:sp>
      <p:sp>
        <p:nvSpPr>
          <p:cNvPr id="6" name="TextBox 6"/>
          <p:cNvSpPr txBox="1"/>
          <p:nvPr/>
        </p:nvSpPr>
        <p:spPr>
          <a:xfrm>
            <a:off x="9144000" y="3476625"/>
            <a:ext cx="7880917" cy="1228725"/>
          </a:xfrm>
          <a:prstGeom prst="rect">
            <a:avLst/>
          </a:prstGeom>
        </p:spPr>
        <p:txBody>
          <a:bodyPr lIns="0" tIns="0" rIns="0" bIns="0" rtlCol="0" anchor="t">
            <a:spAutoFit/>
          </a:bodyPr>
          <a:lstStyle/>
          <a:p>
            <a:pPr algn="l">
              <a:lnSpc>
                <a:spcPts val="9600"/>
              </a:lnSpc>
            </a:pPr>
            <a:r>
              <a:rPr lang="en-US" sz="8000" b="1">
                <a:solidFill>
                  <a:srgbClr val="FFFFFF"/>
                </a:solidFill>
                <a:latin typeface="Roboto Bold"/>
                <a:ea typeface="Roboto Bold"/>
                <a:cs typeface="Roboto Bold"/>
                <a:sym typeface="Roboto Bold"/>
              </a:rPr>
              <a:t>FEHM</a:t>
            </a:r>
          </a:p>
        </p:txBody>
      </p:sp>
      <p:sp>
        <p:nvSpPr>
          <p:cNvPr id="7" name="TextBox 7"/>
          <p:cNvSpPr txBox="1"/>
          <p:nvPr/>
        </p:nvSpPr>
        <p:spPr>
          <a:xfrm>
            <a:off x="9144000" y="4695825"/>
            <a:ext cx="7880917" cy="44767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FINITE ELEMENT HEAT &amp; MASS TRANSFER</a:t>
            </a:r>
          </a:p>
        </p:txBody>
      </p:sp>
      <p:sp>
        <p:nvSpPr>
          <p:cNvPr id="8" name="TextBox 4">
            <a:extLst>
              <a:ext uri="{FF2B5EF4-FFF2-40B4-BE49-F238E27FC236}">
                <a16:creationId xmlns:a16="http://schemas.microsoft.com/office/drawing/2014/main" id="{36A010F8-AA29-DED7-3715-FFF0AA7E89B4}"/>
              </a:ext>
            </a:extLst>
          </p:cNvPr>
          <p:cNvSpPr txBox="1"/>
          <p:nvPr/>
        </p:nvSpPr>
        <p:spPr>
          <a:xfrm>
            <a:off x="9144000" y="3028950"/>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Project 3:</a:t>
            </a:r>
          </a:p>
        </p:txBody>
      </p:sp>
      <p:sp>
        <p:nvSpPr>
          <p:cNvPr id="10" name="TextBox 9">
            <a:extLst>
              <a:ext uri="{FF2B5EF4-FFF2-40B4-BE49-F238E27FC236}">
                <a16:creationId xmlns:a16="http://schemas.microsoft.com/office/drawing/2014/main" id="{39FAB93D-4C95-E019-F639-738C2216806F}"/>
              </a:ext>
            </a:extLst>
          </p:cNvPr>
          <p:cNvSpPr txBox="1"/>
          <p:nvPr/>
        </p:nvSpPr>
        <p:spPr>
          <a:xfrm>
            <a:off x="9144000" y="5619751"/>
            <a:ext cx="7880917" cy="3416320"/>
          </a:xfrm>
          <a:prstGeom prst="rect">
            <a:avLst/>
          </a:prstGeom>
          <a:noFill/>
        </p:spPr>
        <p:txBody>
          <a:bodyPr wrap="square">
            <a:spAutoFit/>
          </a:bodyPr>
          <a:lstStyle/>
          <a:p>
            <a:r>
              <a:rPr lang="en-US" sz="2400" b="0" i="0" dirty="0">
                <a:solidFill>
                  <a:schemeClr val="bg1"/>
                </a:solidFill>
                <a:effectLst/>
              </a:rPr>
              <a:t>FEHM is used to simulate </a:t>
            </a:r>
            <a:r>
              <a:rPr lang="en-US" sz="2400" b="1" i="0" dirty="0">
                <a:solidFill>
                  <a:srgbClr val="92D050"/>
                </a:solidFill>
                <a:effectLst/>
              </a:rPr>
              <a:t>groundwater and contaminant flow and transport</a:t>
            </a:r>
            <a:r>
              <a:rPr lang="en-US" sz="2400" b="0" i="0" dirty="0">
                <a:solidFill>
                  <a:schemeClr val="bg1"/>
                </a:solidFill>
                <a:effectLst/>
              </a:rPr>
              <a:t> in deep and shallow, fractured and un-fractured porous media. </a:t>
            </a:r>
            <a:r>
              <a:rPr lang="en-US" sz="2400" dirty="0">
                <a:solidFill>
                  <a:schemeClr val="bg1"/>
                </a:solidFill>
              </a:rPr>
              <a:t>FEHM has proved to be a valuable asset on a variety of projects of national interest including Environmental Remediation of the Nevada Test Site, the LANL Groundwater Protection Program, geologic CO2 sequestration, Enhanced Geothermal Energy (EGS) programs, Oil and Gas production, Nuclear Waste Isolation, and Arctic Permafrost.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1B06B-17AB-BDC5-FF1F-8F9A7B7FF445}"/>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C541E777-1105-205E-913F-C1BDAF687C0D}"/>
              </a:ext>
            </a:extLst>
          </p:cNvPr>
          <p:cNvSpPr txBox="1"/>
          <p:nvPr/>
        </p:nvSpPr>
        <p:spPr>
          <a:xfrm>
            <a:off x="10138975" y="1013732"/>
            <a:ext cx="6131719" cy="771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a:ea typeface="Roboto Bold"/>
                <a:cs typeface="Roboto Bold"/>
                <a:sym typeface="Roboto Bold"/>
              </a:rPr>
              <a:t>Process</a:t>
            </a:r>
          </a:p>
        </p:txBody>
      </p:sp>
      <p:sp>
        <p:nvSpPr>
          <p:cNvPr id="28" name="AutoShape 2">
            <a:extLst>
              <a:ext uri="{FF2B5EF4-FFF2-40B4-BE49-F238E27FC236}">
                <a16:creationId xmlns:a16="http://schemas.microsoft.com/office/drawing/2014/main" id="{22A742E6-C6A9-DAE4-9503-E6677EE236B0}"/>
              </a:ext>
            </a:extLst>
          </p:cNvPr>
          <p:cNvSpPr/>
          <p:nvPr/>
        </p:nvSpPr>
        <p:spPr>
          <a:xfrm>
            <a:off x="0" y="0"/>
            <a:ext cx="9154886" cy="10292443"/>
          </a:xfrm>
          <a:prstGeom prst="rect">
            <a:avLst/>
          </a:prstGeom>
          <a:solidFill>
            <a:srgbClr val="090909"/>
          </a:solidFill>
        </p:spPr>
        <p:txBody>
          <a:bodyPr/>
          <a:lstStyle/>
          <a:p>
            <a:endParaRPr lang="en-US"/>
          </a:p>
        </p:txBody>
      </p:sp>
      <p:sp>
        <p:nvSpPr>
          <p:cNvPr id="35" name="TextBox 22">
            <a:extLst>
              <a:ext uri="{FF2B5EF4-FFF2-40B4-BE49-F238E27FC236}">
                <a16:creationId xmlns:a16="http://schemas.microsoft.com/office/drawing/2014/main" id="{AF0E7F26-6CF9-E67D-5868-488F7FD1FC93}"/>
              </a:ext>
            </a:extLst>
          </p:cNvPr>
          <p:cNvSpPr txBox="1"/>
          <p:nvPr/>
        </p:nvSpPr>
        <p:spPr>
          <a:xfrm>
            <a:off x="1497048" y="1019714"/>
            <a:ext cx="6139019" cy="771933"/>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Challenges</a:t>
            </a:r>
          </a:p>
        </p:txBody>
      </p:sp>
      <p:sp>
        <p:nvSpPr>
          <p:cNvPr id="23" name="TextBox 22">
            <a:extLst>
              <a:ext uri="{FF2B5EF4-FFF2-40B4-BE49-F238E27FC236}">
                <a16:creationId xmlns:a16="http://schemas.microsoft.com/office/drawing/2014/main" id="{E9B3F264-5A4D-D551-1FB2-97A7D1C865E7}"/>
              </a:ext>
            </a:extLst>
          </p:cNvPr>
          <p:cNvSpPr txBox="1"/>
          <p:nvPr/>
        </p:nvSpPr>
        <p:spPr>
          <a:xfrm>
            <a:off x="897341" y="2287484"/>
            <a:ext cx="665063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Legacy code</a:t>
            </a:r>
          </a:p>
          <a:p>
            <a:pPr marL="285750" indent="-285750">
              <a:buFont typeface="Arial" panose="020B0604020202020204" pitchFamily="34" charset="0"/>
              <a:buChar char="•"/>
            </a:pPr>
            <a:r>
              <a:rPr lang="en-US" sz="2400" dirty="0">
                <a:solidFill>
                  <a:schemeClr val="bg1"/>
                </a:solidFill>
              </a:rPr>
              <a:t>Issues with the verification test suite</a:t>
            </a:r>
          </a:p>
          <a:p>
            <a:pPr marL="285750" indent="-285750">
              <a:buFont typeface="Arial" panose="020B0604020202020204" pitchFamily="34" charset="0"/>
              <a:buChar char="•"/>
            </a:pPr>
            <a:r>
              <a:rPr lang="en-US" sz="2400" dirty="0">
                <a:solidFill>
                  <a:schemeClr val="bg1"/>
                </a:solidFill>
              </a:rPr>
              <a:t>Operating system incompatibilities</a:t>
            </a:r>
          </a:p>
          <a:p>
            <a:pPr marL="285750" indent="-285750">
              <a:buFont typeface="Arial" panose="020B0604020202020204" pitchFamily="34" charset="0"/>
              <a:buChar char="•"/>
            </a:pPr>
            <a:r>
              <a:rPr lang="en-US" sz="2400" dirty="0">
                <a:solidFill>
                  <a:schemeClr val="bg1"/>
                </a:solidFill>
              </a:rPr>
              <a:t>Outdated documentation</a:t>
            </a:r>
          </a:p>
          <a:p>
            <a:pPr marL="285750" indent="-285750">
              <a:buFont typeface="Arial" panose="020B0604020202020204" pitchFamily="34" charset="0"/>
              <a:buChar char="•"/>
            </a:pPr>
            <a:r>
              <a:rPr lang="en-US" sz="2400" dirty="0">
                <a:solidFill>
                  <a:schemeClr val="bg1"/>
                </a:solidFill>
              </a:rPr>
              <a:t>New release needed</a:t>
            </a:r>
          </a:p>
          <a:p>
            <a:pPr marL="285750" indent="-285750">
              <a:buFont typeface="Arial" panose="020B0604020202020204" pitchFamily="34" charset="0"/>
              <a:buChar char="•"/>
            </a:pPr>
            <a:r>
              <a:rPr lang="en-US" sz="2400" dirty="0">
                <a:solidFill>
                  <a:schemeClr val="bg1"/>
                </a:solidFill>
              </a:rPr>
              <a:t>Lack of resources for new users</a:t>
            </a:r>
          </a:p>
          <a:p>
            <a:pPr marL="285750" indent="-285750">
              <a:buFont typeface="Arial" panose="020B0604020202020204" pitchFamily="34" charset="0"/>
              <a:buChar char="•"/>
            </a:pPr>
            <a:r>
              <a:rPr lang="en-US" sz="2400" dirty="0">
                <a:solidFill>
                  <a:schemeClr val="bg1"/>
                </a:solidFill>
              </a:rPr>
              <a:t>Modeling and Simulations</a:t>
            </a:r>
          </a:p>
        </p:txBody>
      </p:sp>
      <p:sp>
        <p:nvSpPr>
          <p:cNvPr id="25" name="TextBox 24">
            <a:extLst>
              <a:ext uri="{FF2B5EF4-FFF2-40B4-BE49-F238E27FC236}">
                <a16:creationId xmlns:a16="http://schemas.microsoft.com/office/drawing/2014/main" id="{A2CF7511-9FD6-1726-7CD0-136AD358AADE}"/>
              </a:ext>
            </a:extLst>
          </p:cNvPr>
          <p:cNvSpPr txBox="1"/>
          <p:nvPr/>
        </p:nvSpPr>
        <p:spPr>
          <a:xfrm>
            <a:off x="9620056" y="2287484"/>
            <a:ext cx="6650638" cy="747897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Converted legacy code including Fortran, Perl, C, and Python2</a:t>
            </a:r>
          </a:p>
          <a:p>
            <a:pPr marL="285750" indent="-285750">
              <a:buFont typeface="Arial" panose="020B0604020202020204" pitchFamily="34" charset="0"/>
              <a:buChar char="•"/>
            </a:pPr>
            <a:r>
              <a:rPr lang="en-US" sz="2400" dirty="0"/>
              <a:t>Created a new simplified test suite using python to allow for quick validation as well as provide working examples for developers and users to build from</a:t>
            </a:r>
          </a:p>
          <a:p>
            <a:pPr marL="285750" indent="-285750">
              <a:buFont typeface="Arial" panose="020B0604020202020204" pitchFamily="34" charset="0"/>
              <a:buChar char="•"/>
            </a:pPr>
            <a:r>
              <a:rPr lang="en-US" sz="2400" dirty="0"/>
              <a:t>Solved various operating system incompatibility issues including </a:t>
            </a:r>
            <a:r>
              <a:rPr lang="en-US" sz="2400" dirty="0" err="1"/>
              <a:t>linux</a:t>
            </a:r>
            <a:r>
              <a:rPr lang="en-US" sz="2400" dirty="0"/>
              <a:t>, mac (M-chips and Intel), and Windows</a:t>
            </a:r>
          </a:p>
          <a:p>
            <a:pPr marL="285750" indent="-285750">
              <a:buFont typeface="Arial" panose="020B0604020202020204" pitchFamily="34" charset="0"/>
              <a:buChar char="•"/>
            </a:pPr>
            <a:r>
              <a:rPr lang="en-US" sz="2400" dirty="0"/>
              <a:t>Updated documentation and created a totally overhauled user guide website </a:t>
            </a:r>
            <a:r>
              <a:rPr lang="en-US" sz="2400" dirty="0">
                <a:solidFill>
                  <a:srgbClr val="92D050"/>
                </a:solidFill>
                <a:hlinkClick r:id="rId3"/>
              </a:rPr>
              <a:t>https://lanl.github.io/FEHM/</a:t>
            </a:r>
            <a:r>
              <a:rPr lang="en-US" sz="2400" dirty="0">
                <a:solidFill>
                  <a:srgbClr val="92D050"/>
                </a:solidFill>
              </a:rPr>
              <a:t> </a:t>
            </a:r>
            <a:r>
              <a:rPr lang="en-US" sz="2400" dirty="0"/>
              <a:t>using Jekyll and </a:t>
            </a:r>
            <a:r>
              <a:rPr lang="en-US" sz="2400" dirty="0" err="1"/>
              <a:t>Github</a:t>
            </a:r>
            <a:endParaRPr lang="en-US" sz="2400" dirty="0">
              <a:solidFill>
                <a:srgbClr val="92D050"/>
              </a:solidFill>
            </a:endParaRPr>
          </a:p>
          <a:p>
            <a:pPr marL="285750" indent="-285750">
              <a:buFont typeface="Arial" panose="020B0604020202020204" pitchFamily="34" charset="0"/>
              <a:buChar char="•"/>
            </a:pPr>
            <a:r>
              <a:rPr lang="en-US" sz="2400" dirty="0"/>
              <a:t>Facilitated the development, testing, and deployment of major releases on </a:t>
            </a:r>
            <a:r>
              <a:rPr lang="en-US" sz="2400" dirty="0" err="1"/>
              <a:t>Github</a:t>
            </a:r>
            <a:endParaRPr lang="en-US" sz="2400" dirty="0"/>
          </a:p>
          <a:p>
            <a:pPr marL="285750" indent="-285750">
              <a:buFont typeface="Arial" panose="020B0604020202020204" pitchFamily="34" charset="0"/>
              <a:buChar char="•"/>
            </a:pPr>
            <a:r>
              <a:rPr lang="en-US" sz="2400" dirty="0"/>
              <a:t>Facilitated the creation of tutorials and seminars for new FEHM users</a:t>
            </a:r>
          </a:p>
          <a:p>
            <a:pPr marL="285750" indent="-285750">
              <a:buFont typeface="Arial" panose="020B0604020202020204" pitchFamily="34" charset="0"/>
              <a:buChar char="•"/>
            </a:pPr>
            <a:r>
              <a:rPr lang="en-US" sz="2400" dirty="0"/>
              <a:t>Modeled and simulated the flow of water and Radon gas through non-fractured porous media with dual porosity and single permeability</a:t>
            </a:r>
          </a:p>
        </p:txBody>
      </p:sp>
    </p:spTree>
    <p:extLst>
      <p:ext uri="{BB962C8B-B14F-4D97-AF65-F5344CB8AC3E}">
        <p14:creationId xmlns:p14="http://schemas.microsoft.com/office/powerpoint/2010/main" val="73329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9544019" y="1483563"/>
            <a:ext cx="7715281" cy="7319873"/>
          </a:xfrm>
          <a:custGeom>
            <a:avLst/>
            <a:gdLst/>
            <a:ahLst/>
            <a:cxnLst/>
            <a:rect l="l" t="t" r="r" b="b"/>
            <a:pathLst>
              <a:path w="7715281" h="7319873">
                <a:moveTo>
                  <a:pt x="0" y="0"/>
                </a:moveTo>
                <a:lnTo>
                  <a:pt x="7715281" y="0"/>
                </a:lnTo>
                <a:lnTo>
                  <a:pt x="7715281" y="7319874"/>
                </a:lnTo>
                <a:lnTo>
                  <a:pt x="0" y="7319874"/>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1483563"/>
            <a:ext cx="8146596" cy="1628293"/>
            <a:chOff x="0" y="3175"/>
            <a:chExt cx="10862129" cy="2171058"/>
          </a:xfrm>
        </p:grpSpPr>
        <p:sp>
          <p:nvSpPr>
            <p:cNvPr id="4" name="TextBox 4"/>
            <p:cNvSpPr txBox="1"/>
            <p:nvPr/>
          </p:nvSpPr>
          <p:spPr>
            <a:xfrm>
              <a:off x="0" y="539107"/>
              <a:ext cx="10862129" cy="1635126"/>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a:ea typeface="Roboto Bold"/>
                  <a:cs typeface="Roboto Bold"/>
                  <a:sym typeface="Roboto Bold"/>
                </a:rPr>
                <a:t>Results</a:t>
              </a:r>
            </a:p>
          </p:txBody>
        </p:sp>
        <p:sp>
          <p:nvSpPr>
            <p:cNvPr id="5" name="TextBox 5"/>
            <p:cNvSpPr txBox="1"/>
            <p:nvPr/>
          </p:nvSpPr>
          <p:spPr>
            <a:xfrm>
              <a:off x="0" y="3175"/>
              <a:ext cx="10862129" cy="59372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FEHM</a:t>
              </a:r>
            </a:p>
          </p:txBody>
        </p:sp>
      </p:grpSp>
      <p:sp>
        <p:nvSpPr>
          <p:cNvPr id="7" name="TextBox 6">
            <a:extLst>
              <a:ext uri="{FF2B5EF4-FFF2-40B4-BE49-F238E27FC236}">
                <a16:creationId xmlns:a16="http://schemas.microsoft.com/office/drawing/2014/main" id="{42477F2F-118E-82D1-EDD8-8C40A1D02511}"/>
              </a:ext>
            </a:extLst>
          </p:cNvPr>
          <p:cNvSpPr txBox="1"/>
          <p:nvPr/>
        </p:nvSpPr>
        <p:spPr>
          <a:xfrm>
            <a:off x="1028700" y="3673216"/>
            <a:ext cx="777239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Updated legacy code to be more consistent across the repository and allow access to newer libraries</a:t>
            </a:r>
          </a:p>
          <a:p>
            <a:pPr marL="285750" indent="-285750">
              <a:buFont typeface="Arial" panose="020B0604020202020204" pitchFamily="34" charset="0"/>
              <a:buChar char="•"/>
            </a:pPr>
            <a:r>
              <a:rPr lang="en-US" dirty="0">
                <a:solidFill>
                  <a:schemeClr val="bg1"/>
                </a:solidFill>
              </a:rPr>
              <a:t>Created a new python-based test suite to validate tests more efficiently</a:t>
            </a:r>
          </a:p>
          <a:p>
            <a:pPr marL="285750" indent="-285750">
              <a:buFont typeface="Arial" panose="020B0604020202020204" pitchFamily="34" charset="0"/>
              <a:buChar char="•"/>
            </a:pPr>
            <a:r>
              <a:rPr lang="en-US" dirty="0">
                <a:solidFill>
                  <a:schemeClr val="bg1"/>
                </a:solidFill>
              </a:rPr>
              <a:t>Solved various Operating System issues that caused issues with reproducibility across multiple architectures</a:t>
            </a:r>
          </a:p>
          <a:p>
            <a:pPr marL="285750" indent="-285750">
              <a:buFont typeface="Arial" panose="020B0604020202020204" pitchFamily="34" charset="0"/>
              <a:buChar char="•"/>
            </a:pPr>
            <a:r>
              <a:rPr lang="en-US" dirty="0">
                <a:solidFill>
                  <a:schemeClr val="bg1"/>
                </a:solidFill>
              </a:rPr>
              <a:t>Updated user documentation, tutorials, and examples on a newly overhauled website</a:t>
            </a:r>
          </a:p>
          <a:p>
            <a:pPr marL="285750" indent="-285750">
              <a:buFont typeface="Arial" panose="020B0604020202020204" pitchFamily="34" charset="0"/>
              <a:buChar char="•"/>
            </a:pPr>
            <a:endParaRPr lang="en-US" dirty="0">
              <a:solidFill>
                <a:schemeClr val="bg1"/>
              </a:solidFill>
            </a:endParaRPr>
          </a:p>
        </p:txBody>
      </p:sp>
      <p:sp>
        <p:nvSpPr>
          <p:cNvPr id="8" name="TextBox 7">
            <a:extLst>
              <a:ext uri="{FF2B5EF4-FFF2-40B4-BE49-F238E27FC236}">
                <a16:creationId xmlns:a16="http://schemas.microsoft.com/office/drawing/2014/main" id="{0BA56313-871D-BA96-4051-6F72CF27520D}"/>
              </a:ext>
            </a:extLst>
          </p:cNvPr>
          <p:cNvSpPr txBox="1"/>
          <p:nvPr/>
        </p:nvSpPr>
        <p:spPr>
          <a:xfrm>
            <a:off x="1219200" y="6819900"/>
            <a:ext cx="7391400" cy="1200329"/>
          </a:xfrm>
          <a:prstGeom prst="rect">
            <a:avLst/>
          </a:prstGeom>
          <a:noFill/>
        </p:spPr>
        <p:txBody>
          <a:bodyPr wrap="square" rtlCol="0">
            <a:spAutoFit/>
          </a:bodyPr>
          <a:lstStyle/>
          <a:p>
            <a:r>
              <a:rPr lang="en-US" dirty="0">
                <a:solidFill>
                  <a:schemeClr val="bg1"/>
                </a:solidFill>
              </a:rPr>
              <a:t>Image shows a slice of milling cover model. It has two layers with dual porosities and is modeling the flow of water down (visible as the red), as well as the transport of Rn222 from the base. It is created using FEHM and a newer feature called GDPM, or General Dual Porosity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337181" cy="10287000"/>
            <a:chOff x="0" y="0"/>
            <a:chExt cx="1932426" cy="2709333"/>
          </a:xfrm>
        </p:grpSpPr>
        <p:sp>
          <p:nvSpPr>
            <p:cNvPr id="3" name="Freeform 3"/>
            <p:cNvSpPr/>
            <p:nvPr/>
          </p:nvSpPr>
          <p:spPr>
            <a:xfrm>
              <a:off x="0" y="0"/>
              <a:ext cx="1932426" cy="2709333"/>
            </a:xfrm>
            <a:custGeom>
              <a:avLst/>
              <a:gdLst/>
              <a:ahLst/>
              <a:cxnLst/>
              <a:rect l="l" t="t" r="r" b="b"/>
              <a:pathLst>
                <a:path w="1932426" h="2709333">
                  <a:moveTo>
                    <a:pt x="0" y="0"/>
                  </a:moveTo>
                  <a:lnTo>
                    <a:pt x="1932426" y="0"/>
                  </a:lnTo>
                  <a:lnTo>
                    <a:pt x="1932426" y="2709333"/>
                  </a:lnTo>
                  <a:lnTo>
                    <a:pt x="0" y="2709333"/>
                  </a:lnTo>
                  <a:close/>
                </a:path>
              </a:pathLst>
            </a:custGeom>
            <a:solidFill>
              <a:srgbClr val="FFFFFF"/>
            </a:solidFill>
          </p:spPr>
          <p:txBody>
            <a:bodyPr/>
            <a:lstStyle/>
            <a:p>
              <a:endParaRPr lang="en-US"/>
            </a:p>
          </p:txBody>
        </p:sp>
        <p:sp>
          <p:nvSpPr>
            <p:cNvPr id="4" name="TextBox 4"/>
            <p:cNvSpPr txBox="1"/>
            <p:nvPr/>
          </p:nvSpPr>
          <p:spPr>
            <a:xfrm>
              <a:off x="0" y="-57150"/>
              <a:ext cx="1932426" cy="2766483"/>
            </a:xfrm>
            <a:prstGeom prst="rect">
              <a:avLst/>
            </a:prstGeom>
          </p:spPr>
          <p:txBody>
            <a:bodyPr lIns="50800" tIns="50800" rIns="50800" bIns="50800" rtlCol="0" anchor="ctr"/>
            <a:lstStyle/>
            <a:p>
              <a:pPr algn="ctr">
                <a:lnSpc>
                  <a:spcPts val="3394"/>
                </a:lnSpc>
              </a:pPr>
              <a:endParaRPr/>
            </a:p>
          </p:txBody>
        </p:sp>
      </p:grpSp>
      <p:sp>
        <p:nvSpPr>
          <p:cNvPr id="5" name="Freeform 5"/>
          <p:cNvSpPr/>
          <p:nvPr/>
        </p:nvSpPr>
        <p:spPr>
          <a:xfrm>
            <a:off x="0" y="1620620"/>
            <a:ext cx="7337181" cy="7637680"/>
          </a:xfrm>
          <a:custGeom>
            <a:avLst/>
            <a:gdLst/>
            <a:ahLst/>
            <a:cxnLst/>
            <a:rect l="l" t="t" r="r" b="b"/>
            <a:pathLst>
              <a:path w="7337181" h="7637680">
                <a:moveTo>
                  <a:pt x="0" y="0"/>
                </a:moveTo>
                <a:lnTo>
                  <a:pt x="7337181" y="0"/>
                </a:lnTo>
                <a:lnTo>
                  <a:pt x="7337181" y="7637680"/>
                </a:lnTo>
                <a:lnTo>
                  <a:pt x="0" y="763768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9165771" y="3471182"/>
            <a:ext cx="5769008" cy="2447925"/>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a:ea typeface="Roboto Bold"/>
                <a:cs typeface="Roboto Bold"/>
                <a:sym typeface="Roboto Bold"/>
              </a:rPr>
              <a:t>Watershed Workflow</a:t>
            </a:r>
          </a:p>
        </p:txBody>
      </p:sp>
      <p:sp>
        <p:nvSpPr>
          <p:cNvPr id="7" name="TextBox 4">
            <a:extLst>
              <a:ext uri="{FF2B5EF4-FFF2-40B4-BE49-F238E27FC236}">
                <a16:creationId xmlns:a16="http://schemas.microsoft.com/office/drawing/2014/main" id="{22ED7B61-5B51-F63D-19BB-2BCDFF7AA0AA}"/>
              </a:ext>
            </a:extLst>
          </p:cNvPr>
          <p:cNvSpPr txBox="1"/>
          <p:nvPr/>
        </p:nvSpPr>
        <p:spPr>
          <a:xfrm>
            <a:off x="9144000" y="3028950"/>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Project 4:</a:t>
            </a:r>
          </a:p>
        </p:txBody>
      </p:sp>
      <p:sp>
        <p:nvSpPr>
          <p:cNvPr id="9" name="TextBox 8">
            <a:extLst>
              <a:ext uri="{FF2B5EF4-FFF2-40B4-BE49-F238E27FC236}">
                <a16:creationId xmlns:a16="http://schemas.microsoft.com/office/drawing/2014/main" id="{DAB5759F-E28A-6AC9-14E3-2479C0DBC389}"/>
              </a:ext>
            </a:extLst>
          </p:cNvPr>
          <p:cNvSpPr txBox="1"/>
          <p:nvPr/>
        </p:nvSpPr>
        <p:spPr>
          <a:xfrm>
            <a:off x="9144000" y="6487210"/>
            <a:ext cx="5790779" cy="1569660"/>
          </a:xfrm>
          <a:prstGeom prst="rect">
            <a:avLst/>
          </a:prstGeom>
          <a:noFill/>
        </p:spPr>
        <p:txBody>
          <a:bodyPr wrap="square">
            <a:spAutoFit/>
          </a:bodyPr>
          <a:lstStyle/>
          <a:p>
            <a:r>
              <a:rPr lang="en-US" sz="2400" b="0" i="0" dirty="0">
                <a:solidFill>
                  <a:srgbClr val="F0F6FC"/>
                </a:solidFill>
                <a:effectLst/>
              </a:rPr>
              <a:t>Watershed Workflow is a python-based, open source chain of tools for generating meshes and other data inputs for hyper-resolution hydrology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9DCB-20E9-701C-ECB8-1345A90BECB9}"/>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6ED30A88-A191-C5A5-F7B6-45B1E934781C}"/>
              </a:ext>
            </a:extLst>
          </p:cNvPr>
          <p:cNvSpPr txBox="1"/>
          <p:nvPr/>
        </p:nvSpPr>
        <p:spPr>
          <a:xfrm>
            <a:off x="10138975" y="1013732"/>
            <a:ext cx="6131719" cy="771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a:ea typeface="Roboto Bold"/>
                <a:cs typeface="Roboto Bold"/>
                <a:sym typeface="Roboto Bold"/>
              </a:rPr>
              <a:t>Process</a:t>
            </a:r>
          </a:p>
        </p:txBody>
      </p:sp>
      <p:sp>
        <p:nvSpPr>
          <p:cNvPr id="28" name="AutoShape 2">
            <a:extLst>
              <a:ext uri="{FF2B5EF4-FFF2-40B4-BE49-F238E27FC236}">
                <a16:creationId xmlns:a16="http://schemas.microsoft.com/office/drawing/2014/main" id="{D9E0FB2F-36D2-C4A8-DC8B-9EDF4BA64754}"/>
              </a:ext>
            </a:extLst>
          </p:cNvPr>
          <p:cNvSpPr/>
          <p:nvPr/>
        </p:nvSpPr>
        <p:spPr>
          <a:xfrm>
            <a:off x="0" y="0"/>
            <a:ext cx="9154886" cy="10292443"/>
          </a:xfrm>
          <a:prstGeom prst="rect">
            <a:avLst/>
          </a:prstGeom>
          <a:solidFill>
            <a:srgbClr val="090909"/>
          </a:solidFill>
        </p:spPr>
        <p:txBody>
          <a:bodyPr/>
          <a:lstStyle/>
          <a:p>
            <a:endParaRPr lang="en-US"/>
          </a:p>
        </p:txBody>
      </p:sp>
      <p:sp>
        <p:nvSpPr>
          <p:cNvPr id="35" name="TextBox 22">
            <a:extLst>
              <a:ext uri="{FF2B5EF4-FFF2-40B4-BE49-F238E27FC236}">
                <a16:creationId xmlns:a16="http://schemas.microsoft.com/office/drawing/2014/main" id="{7B3992D8-E9B4-D0A0-6814-8576D8C9F35A}"/>
              </a:ext>
            </a:extLst>
          </p:cNvPr>
          <p:cNvSpPr txBox="1"/>
          <p:nvPr/>
        </p:nvSpPr>
        <p:spPr>
          <a:xfrm>
            <a:off x="1497048" y="1019714"/>
            <a:ext cx="6139019" cy="771933"/>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Challenges</a:t>
            </a:r>
          </a:p>
        </p:txBody>
      </p:sp>
      <p:sp>
        <p:nvSpPr>
          <p:cNvPr id="23" name="TextBox 22">
            <a:extLst>
              <a:ext uri="{FF2B5EF4-FFF2-40B4-BE49-F238E27FC236}">
                <a16:creationId xmlns:a16="http://schemas.microsoft.com/office/drawing/2014/main" id="{42C347E8-15A6-2B73-C8A8-C52D2FD519B0}"/>
              </a:ext>
            </a:extLst>
          </p:cNvPr>
          <p:cNvSpPr txBox="1"/>
          <p:nvPr/>
        </p:nvSpPr>
        <p:spPr>
          <a:xfrm>
            <a:off x="897341" y="2287484"/>
            <a:ext cx="665063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Outdated documentation</a:t>
            </a:r>
          </a:p>
          <a:p>
            <a:pPr marL="285750" indent="-285750">
              <a:buFont typeface="Arial" panose="020B0604020202020204" pitchFamily="34" charset="0"/>
              <a:buChar char="•"/>
            </a:pPr>
            <a:r>
              <a:rPr lang="en-US" sz="2400" dirty="0">
                <a:solidFill>
                  <a:schemeClr val="bg1"/>
                </a:solidFill>
              </a:rPr>
              <a:t>Validation and Testing </a:t>
            </a:r>
          </a:p>
          <a:p>
            <a:pPr marL="285750" indent="-285750">
              <a:buFont typeface="Arial" panose="020B0604020202020204" pitchFamily="34" charset="0"/>
              <a:buChar char="•"/>
            </a:pPr>
            <a:r>
              <a:rPr lang="en-US" sz="2400" dirty="0">
                <a:solidFill>
                  <a:schemeClr val="bg1"/>
                </a:solidFill>
              </a:rPr>
              <a:t>Modeling and simulations</a:t>
            </a:r>
          </a:p>
          <a:p>
            <a:pPr marL="285750" indent="-285750">
              <a:buFont typeface="Arial" panose="020B0604020202020204" pitchFamily="34" charset="0"/>
              <a:buChar char="•"/>
            </a:pPr>
            <a:r>
              <a:rPr lang="en-US" sz="2400" dirty="0">
                <a:solidFill>
                  <a:schemeClr val="bg1"/>
                </a:solidFill>
              </a:rPr>
              <a:t>Lack of information for new/inexperienced users</a:t>
            </a:r>
          </a:p>
          <a:p>
            <a:pPr marL="285750" indent="-285750">
              <a:buFont typeface="Arial" panose="020B0604020202020204" pitchFamily="34" charset="0"/>
              <a:buChar char="•"/>
            </a:pPr>
            <a:endParaRPr lang="en-US" sz="2400" dirty="0">
              <a:solidFill>
                <a:schemeClr val="bg1"/>
              </a:solidFill>
            </a:endParaRPr>
          </a:p>
        </p:txBody>
      </p:sp>
      <p:sp>
        <p:nvSpPr>
          <p:cNvPr id="25" name="TextBox 24">
            <a:extLst>
              <a:ext uri="{FF2B5EF4-FFF2-40B4-BE49-F238E27FC236}">
                <a16:creationId xmlns:a16="http://schemas.microsoft.com/office/drawing/2014/main" id="{E2007991-93E1-E208-D917-449398821F06}"/>
              </a:ext>
            </a:extLst>
          </p:cNvPr>
          <p:cNvSpPr txBox="1"/>
          <p:nvPr/>
        </p:nvSpPr>
        <p:spPr>
          <a:xfrm>
            <a:off x="9620056" y="2287484"/>
            <a:ext cx="6650638"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Updated documentation for various operating systems and package managers</a:t>
            </a:r>
          </a:p>
          <a:p>
            <a:pPr marL="285750" indent="-285750">
              <a:buFont typeface="Arial" panose="020B0604020202020204" pitchFamily="34" charset="0"/>
              <a:buChar char="•"/>
            </a:pPr>
            <a:r>
              <a:rPr lang="en-US" sz="2400" dirty="0"/>
              <a:t>Validation of meshing and simulation results</a:t>
            </a:r>
          </a:p>
          <a:p>
            <a:pPr marL="285750" indent="-285750">
              <a:buFont typeface="Arial" panose="020B0604020202020204" pitchFamily="34" charset="0"/>
              <a:buChar char="•"/>
            </a:pPr>
            <a:r>
              <a:rPr lang="en-US" sz="2400" dirty="0"/>
              <a:t>Testing of new features</a:t>
            </a:r>
          </a:p>
          <a:p>
            <a:pPr marL="285750" indent="-285750">
              <a:buFont typeface="Arial" panose="020B0604020202020204" pitchFamily="34" charset="0"/>
              <a:buChar char="•"/>
            </a:pPr>
            <a:r>
              <a:rPr lang="en-US" sz="2400" dirty="0"/>
              <a:t>Advanced modeling and simulations</a:t>
            </a:r>
          </a:p>
          <a:p>
            <a:pPr marL="285750" indent="-285750">
              <a:buFont typeface="Arial" panose="020B0604020202020204" pitchFamily="34" charset="0"/>
              <a:buChar char="•"/>
            </a:pPr>
            <a:r>
              <a:rPr lang="en-US" sz="2400" dirty="0"/>
              <a:t>Created User Guides and Tutorials for new users</a:t>
            </a:r>
          </a:p>
        </p:txBody>
      </p:sp>
    </p:spTree>
    <p:extLst>
      <p:ext uri="{BB962C8B-B14F-4D97-AF65-F5344CB8AC3E}">
        <p14:creationId xmlns:p14="http://schemas.microsoft.com/office/powerpoint/2010/main" val="1124843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11353800" y="5369065"/>
            <a:ext cx="6471872" cy="4391679"/>
          </a:xfrm>
          <a:custGeom>
            <a:avLst/>
            <a:gdLst/>
            <a:ahLst/>
            <a:cxnLst/>
            <a:rect l="l" t="t" r="r" b="b"/>
            <a:pathLst>
              <a:path w="7882551" h="5919621">
                <a:moveTo>
                  <a:pt x="0" y="0"/>
                </a:moveTo>
                <a:lnTo>
                  <a:pt x="7882551" y="0"/>
                </a:lnTo>
                <a:lnTo>
                  <a:pt x="7882551" y="5919622"/>
                </a:lnTo>
                <a:lnTo>
                  <a:pt x="0" y="5919622"/>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600200" y="1254349"/>
            <a:ext cx="8146596" cy="1655053"/>
            <a:chOff x="0" y="3175"/>
            <a:chExt cx="10862129" cy="2206737"/>
          </a:xfrm>
        </p:grpSpPr>
        <p:sp>
          <p:nvSpPr>
            <p:cNvPr id="4" name="TextBox 4"/>
            <p:cNvSpPr txBox="1"/>
            <p:nvPr/>
          </p:nvSpPr>
          <p:spPr>
            <a:xfrm>
              <a:off x="0" y="574787"/>
              <a:ext cx="10862129" cy="1635125"/>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a:ea typeface="Roboto Bold"/>
                  <a:cs typeface="Roboto Bold"/>
                  <a:sym typeface="Roboto Bold"/>
                </a:rPr>
                <a:t>Results</a:t>
              </a:r>
            </a:p>
          </p:txBody>
        </p:sp>
        <p:sp>
          <p:nvSpPr>
            <p:cNvPr id="5" name="TextBox 5"/>
            <p:cNvSpPr txBox="1"/>
            <p:nvPr/>
          </p:nvSpPr>
          <p:spPr>
            <a:xfrm>
              <a:off x="0" y="3175"/>
              <a:ext cx="10862129" cy="59372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WATERSHED WORKFLOW</a:t>
              </a:r>
            </a:p>
          </p:txBody>
        </p:sp>
      </p:grpSp>
      <p:pic>
        <p:nvPicPr>
          <p:cNvPr id="8" name="Picture 7">
            <a:extLst>
              <a:ext uri="{FF2B5EF4-FFF2-40B4-BE49-F238E27FC236}">
                <a16:creationId xmlns:a16="http://schemas.microsoft.com/office/drawing/2014/main" id="{183FD487-A83F-4A9E-60D1-ED5F80A0CD08}"/>
              </a:ext>
            </a:extLst>
          </p:cNvPr>
          <p:cNvPicPr>
            <a:picLocks noChangeAspect="1"/>
          </p:cNvPicPr>
          <p:nvPr/>
        </p:nvPicPr>
        <p:blipFill>
          <a:blip r:embed="rId4"/>
          <a:stretch>
            <a:fillRect/>
          </a:stretch>
        </p:blipFill>
        <p:spPr>
          <a:xfrm>
            <a:off x="15006272" y="917435"/>
            <a:ext cx="2819400" cy="4000500"/>
          </a:xfrm>
          <a:prstGeom prst="rect">
            <a:avLst/>
          </a:prstGeom>
        </p:spPr>
      </p:pic>
      <p:sp>
        <p:nvSpPr>
          <p:cNvPr id="9" name="TextBox 8">
            <a:extLst>
              <a:ext uri="{FF2B5EF4-FFF2-40B4-BE49-F238E27FC236}">
                <a16:creationId xmlns:a16="http://schemas.microsoft.com/office/drawing/2014/main" id="{6AAA8F34-135D-6BB9-9FA8-0989700BC3E9}"/>
              </a:ext>
            </a:extLst>
          </p:cNvPr>
          <p:cNvSpPr txBox="1"/>
          <p:nvPr/>
        </p:nvSpPr>
        <p:spPr>
          <a:xfrm>
            <a:off x="1219200" y="3798107"/>
            <a:ext cx="7772399"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Updated documentation for users and developers</a:t>
            </a:r>
          </a:p>
          <a:p>
            <a:pPr marL="285750" indent="-285750">
              <a:buFont typeface="Arial" panose="020B0604020202020204" pitchFamily="34" charset="0"/>
              <a:buChar char="•"/>
            </a:pPr>
            <a:r>
              <a:rPr lang="en-US" dirty="0">
                <a:solidFill>
                  <a:schemeClr val="bg1"/>
                </a:solidFill>
              </a:rPr>
              <a:t>Validated  simulations and new features</a:t>
            </a:r>
          </a:p>
          <a:p>
            <a:pPr marL="285750" indent="-285750">
              <a:buFont typeface="Arial" panose="020B0604020202020204" pitchFamily="34" charset="0"/>
              <a:buChar char="•"/>
            </a:pPr>
            <a:r>
              <a:rPr lang="en-US" dirty="0">
                <a:solidFill>
                  <a:schemeClr val="bg1"/>
                </a:solidFill>
              </a:rPr>
              <a:t>Created user guides to help with new users</a:t>
            </a:r>
          </a:p>
        </p:txBody>
      </p:sp>
      <p:sp>
        <p:nvSpPr>
          <p:cNvPr id="10" name="TextBox 9">
            <a:extLst>
              <a:ext uri="{FF2B5EF4-FFF2-40B4-BE49-F238E27FC236}">
                <a16:creationId xmlns:a16="http://schemas.microsoft.com/office/drawing/2014/main" id="{033C87B4-1CD9-9FE0-3B5B-3070E2745477}"/>
              </a:ext>
            </a:extLst>
          </p:cNvPr>
          <p:cNvSpPr txBox="1"/>
          <p:nvPr/>
        </p:nvSpPr>
        <p:spPr>
          <a:xfrm>
            <a:off x="1219200" y="6819900"/>
            <a:ext cx="7391400" cy="1477328"/>
          </a:xfrm>
          <a:prstGeom prst="rect">
            <a:avLst/>
          </a:prstGeom>
          <a:noFill/>
        </p:spPr>
        <p:txBody>
          <a:bodyPr wrap="square" rtlCol="0">
            <a:spAutoFit/>
          </a:bodyPr>
          <a:lstStyle/>
          <a:p>
            <a:r>
              <a:rPr lang="en-US" dirty="0">
                <a:solidFill>
                  <a:schemeClr val="bg1"/>
                </a:solidFill>
              </a:rPr>
              <a:t>Images show a simulation run to help verify a new feature on Watershed Workflow. In this example I modeled a watershed on a delta. The top show the land cover of the area with the tributaries in blue, while the bottom shows the elevation of the area. The next step would be to begin running simulations on the model to analyze flow and transport in the area.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442820" y="2224415"/>
            <a:ext cx="9396433" cy="4961870"/>
          </a:xfrm>
          <a:custGeom>
            <a:avLst/>
            <a:gdLst/>
            <a:ahLst/>
            <a:cxnLst/>
            <a:rect l="l" t="t" r="r" b="b"/>
            <a:pathLst>
              <a:path w="9396433" h="4961870">
                <a:moveTo>
                  <a:pt x="0" y="0"/>
                </a:moveTo>
                <a:lnTo>
                  <a:pt x="9396433" y="0"/>
                </a:lnTo>
                <a:lnTo>
                  <a:pt x="9396433" y="4961870"/>
                </a:lnTo>
                <a:lnTo>
                  <a:pt x="0" y="4961870"/>
                </a:lnTo>
                <a:lnTo>
                  <a:pt x="0" y="0"/>
                </a:lnTo>
                <a:close/>
              </a:path>
            </a:pathLst>
          </a:custGeom>
          <a:blipFill>
            <a:blip r:embed="rId2"/>
            <a:stretch>
              <a:fillRect t="-9291" b="-1922"/>
            </a:stretch>
          </a:blipFill>
        </p:spPr>
        <p:txBody>
          <a:bodyPr/>
          <a:lstStyle/>
          <a:p>
            <a:endParaRPr lang="en-US"/>
          </a:p>
        </p:txBody>
      </p:sp>
      <p:sp>
        <p:nvSpPr>
          <p:cNvPr id="3" name="TextBox 3"/>
          <p:cNvSpPr txBox="1"/>
          <p:nvPr/>
        </p:nvSpPr>
        <p:spPr>
          <a:xfrm>
            <a:off x="9144000" y="3476625"/>
            <a:ext cx="7880917" cy="1228725"/>
          </a:xfrm>
          <a:prstGeom prst="rect">
            <a:avLst/>
          </a:prstGeom>
        </p:spPr>
        <p:txBody>
          <a:bodyPr lIns="0" tIns="0" rIns="0" bIns="0" rtlCol="0" anchor="t">
            <a:spAutoFit/>
          </a:bodyPr>
          <a:lstStyle/>
          <a:p>
            <a:pPr algn="l">
              <a:lnSpc>
                <a:spcPts val="9600"/>
              </a:lnSpc>
            </a:pPr>
            <a:r>
              <a:rPr lang="en-US" sz="8000" b="1">
                <a:solidFill>
                  <a:srgbClr val="FFFFFF"/>
                </a:solidFill>
                <a:latin typeface="Roboto Bold"/>
                <a:ea typeface="Roboto Bold"/>
                <a:cs typeface="Roboto Bold"/>
                <a:sym typeface="Roboto Bold"/>
              </a:rPr>
              <a:t>Amanzi/ATS</a:t>
            </a:r>
          </a:p>
        </p:txBody>
      </p:sp>
      <p:sp>
        <p:nvSpPr>
          <p:cNvPr id="4" name="TextBox 4"/>
          <p:cNvSpPr txBox="1"/>
          <p:nvPr/>
        </p:nvSpPr>
        <p:spPr>
          <a:xfrm>
            <a:off x="9144000" y="4695825"/>
            <a:ext cx="7880917" cy="44767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ADVANCED TERRESTRIAL SIMULATOR</a:t>
            </a:r>
          </a:p>
        </p:txBody>
      </p:sp>
      <p:sp>
        <p:nvSpPr>
          <p:cNvPr id="5" name="TextBox 4">
            <a:extLst>
              <a:ext uri="{FF2B5EF4-FFF2-40B4-BE49-F238E27FC236}">
                <a16:creationId xmlns:a16="http://schemas.microsoft.com/office/drawing/2014/main" id="{95EB7681-5BB8-4ED4-976F-0A3198C7A7CA}"/>
              </a:ext>
            </a:extLst>
          </p:cNvPr>
          <p:cNvSpPr txBox="1"/>
          <p:nvPr/>
        </p:nvSpPr>
        <p:spPr>
          <a:xfrm>
            <a:off x="9144000" y="3028950"/>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Project 5:</a:t>
            </a:r>
          </a:p>
        </p:txBody>
      </p:sp>
      <p:sp>
        <p:nvSpPr>
          <p:cNvPr id="7" name="TextBox 6">
            <a:extLst>
              <a:ext uri="{FF2B5EF4-FFF2-40B4-BE49-F238E27FC236}">
                <a16:creationId xmlns:a16="http://schemas.microsoft.com/office/drawing/2014/main" id="{459466B6-75AE-B4E0-BB7E-C011D8014740}"/>
              </a:ext>
            </a:extLst>
          </p:cNvPr>
          <p:cNvSpPr txBox="1"/>
          <p:nvPr/>
        </p:nvSpPr>
        <p:spPr>
          <a:xfrm>
            <a:off x="9132277" y="5578720"/>
            <a:ext cx="9144000" cy="4154984"/>
          </a:xfrm>
          <a:prstGeom prst="rect">
            <a:avLst/>
          </a:prstGeom>
          <a:noFill/>
        </p:spPr>
        <p:txBody>
          <a:bodyPr wrap="square">
            <a:spAutoFit/>
          </a:bodyPr>
          <a:lstStyle/>
          <a:p>
            <a:pPr algn="l">
              <a:buNone/>
            </a:pPr>
            <a:r>
              <a:rPr lang="en-US" sz="2400" b="0" i="0" dirty="0" err="1">
                <a:solidFill>
                  <a:schemeClr val="bg1"/>
                </a:solidFill>
                <a:effectLst/>
                <a:latin typeface="Source Sans Pro" panose="020B0503030403020204" pitchFamily="34" charset="0"/>
              </a:rPr>
              <a:t>Amanzi</a:t>
            </a:r>
            <a:r>
              <a:rPr lang="en-US" sz="2400" b="0" i="0" dirty="0">
                <a:solidFill>
                  <a:schemeClr val="bg1"/>
                </a:solidFill>
                <a:effectLst/>
                <a:latin typeface="Source Sans Pro" panose="020B0503030403020204" pitchFamily="34" charset="0"/>
              </a:rPr>
              <a:t> provides a flexible and extensible </a:t>
            </a:r>
            <a:r>
              <a:rPr lang="en-US" sz="2400" b="1" i="0" dirty="0">
                <a:solidFill>
                  <a:srgbClr val="92D050"/>
                </a:solidFill>
                <a:effectLst/>
                <a:latin typeface="Source Sans Pro" panose="020B0503030403020204" pitchFamily="34" charset="0"/>
              </a:rPr>
              <a:t>flow and reactive transport </a:t>
            </a:r>
            <a:r>
              <a:rPr lang="en-US" sz="2400" b="0" i="0" dirty="0">
                <a:solidFill>
                  <a:schemeClr val="bg1"/>
                </a:solidFill>
                <a:effectLst/>
                <a:latin typeface="Source Sans Pro" panose="020B0503030403020204" pitchFamily="34" charset="0"/>
              </a:rPr>
              <a:t>simulation capability for environmental applications. It features general polyhedral mesh infrastructure, which leverages MSTK, advanced </a:t>
            </a:r>
            <a:r>
              <a:rPr lang="en-US" sz="2400" b="0" i="0" dirty="0" err="1">
                <a:solidFill>
                  <a:schemeClr val="bg1"/>
                </a:solidFill>
                <a:effectLst/>
                <a:latin typeface="Source Sans Pro" panose="020B0503030403020204" pitchFamily="34" charset="0"/>
              </a:rPr>
              <a:t>discretizations</a:t>
            </a:r>
            <a:r>
              <a:rPr lang="en-US" sz="2400" b="0" i="0" dirty="0">
                <a:solidFill>
                  <a:schemeClr val="bg1"/>
                </a:solidFill>
                <a:effectLst/>
                <a:latin typeface="Source Sans Pro" panose="020B0503030403020204" pitchFamily="34" charset="0"/>
              </a:rPr>
              <a:t> of process models, including traditional finite volume schemes, mimetic finite differences, and nonlinear finite volumes. </a:t>
            </a:r>
          </a:p>
          <a:p>
            <a:pPr algn="l">
              <a:buNone/>
            </a:pPr>
            <a:endParaRPr lang="en-US" sz="2400" dirty="0">
              <a:solidFill>
                <a:schemeClr val="bg1"/>
              </a:solidFill>
              <a:latin typeface="Source Sans Pro" panose="020B0503030403020204" pitchFamily="34" charset="0"/>
            </a:endParaRPr>
          </a:p>
          <a:p>
            <a:pPr algn="l">
              <a:buNone/>
            </a:pPr>
            <a:r>
              <a:rPr lang="en-US" sz="2400" b="0" i="0" dirty="0" err="1">
                <a:solidFill>
                  <a:schemeClr val="bg1"/>
                </a:solidFill>
                <a:effectLst/>
                <a:latin typeface="Source Sans Pro" panose="020B0503030403020204" pitchFamily="34" charset="0"/>
              </a:rPr>
              <a:t>Amanzi</a:t>
            </a:r>
            <a:r>
              <a:rPr lang="en-US" sz="2400" b="0" i="0" dirty="0">
                <a:solidFill>
                  <a:schemeClr val="bg1"/>
                </a:solidFill>
                <a:effectLst/>
                <a:latin typeface="Source Sans Pro" panose="020B0503030403020204" pitchFamily="34" charset="0"/>
              </a:rPr>
              <a:t> is applicable to groundwater contaminant migration under partially saturated, </a:t>
            </a:r>
            <a:r>
              <a:rPr lang="en-US" sz="2400" b="0" i="0" dirty="0" err="1">
                <a:solidFill>
                  <a:schemeClr val="bg1"/>
                </a:solidFill>
                <a:effectLst/>
                <a:latin typeface="Source Sans Pro" panose="020B0503030403020204" pitchFamily="34" charset="0"/>
              </a:rPr>
              <a:t>nonisothermal</a:t>
            </a:r>
            <a:r>
              <a:rPr lang="en-US" sz="2400" b="0" i="0" dirty="0">
                <a:solidFill>
                  <a:schemeClr val="bg1"/>
                </a:solidFill>
                <a:effectLst/>
                <a:latin typeface="Source Sans Pro" panose="020B0503030403020204" pitchFamily="34" charset="0"/>
              </a:rPr>
              <a:t> conditions and its interaction with surface water. The code is parallel and leverages open-source parallel frameworks such as </a:t>
            </a:r>
            <a:r>
              <a:rPr lang="en-US" sz="2400" b="0" i="0" dirty="0" err="1">
                <a:solidFill>
                  <a:schemeClr val="bg1"/>
                </a:solidFill>
                <a:effectLst/>
                <a:latin typeface="Source Sans Pro" panose="020B0503030403020204" pitchFamily="34" charset="0"/>
              </a:rPr>
              <a:t>Trilinos</a:t>
            </a:r>
            <a:r>
              <a:rPr lang="en-US" sz="2400" b="0" i="0" dirty="0">
                <a:solidFill>
                  <a:schemeClr val="bg1"/>
                </a:solidFill>
                <a:effectLst/>
                <a:latin typeface="Source Sans Pro" panose="020B0503030403020204" pitchFamily="34" charset="0"/>
              </a:rPr>
              <a:t>, </a:t>
            </a:r>
            <a:r>
              <a:rPr lang="en-US" sz="2400" b="0" i="0" dirty="0" err="1">
                <a:solidFill>
                  <a:schemeClr val="bg1"/>
                </a:solidFill>
                <a:effectLst/>
                <a:latin typeface="Source Sans Pro" panose="020B0503030403020204" pitchFamily="34" charset="0"/>
              </a:rPr>
              <a:t>PETSc</a:t>
            </a:r>
            <a:r>
              <a:rPr lang="en-US" sz="2400" b="0" i="0" dirty="0">
                <a:solidFill>
                  <a:schemeClr val="bg1"/>
                </a:solidFill>
                <a:effectLst/>
                <a:latin typeface="Source Sans Pro" panose="020B0503030403020204" pitchFamily="34"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E3176-AAFC-C796-0510-8E936A5B96C7}"/>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36C0C668-5F8C-1C11-2960-8E2C004F801A}"/>
              </a:ext>
            </a:extLst>
          </p:cNvPr>
          <p:cNvSpPr txBox="1"/>
          <p:nvPr/>
        </p:nvSpPr>
        <p:spPr>
          <a:xfrm>
            <a:off x="10138975" y="1013732"/>
            <a:ext cx="6131719" cy="771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a:ea typeface="Roboto Bold"/>
                <a:cs typeface="Roboto Bold"/>
                <a:sym typeface="Roboto Bold"/>
              </a:rPr>
              <a:t>Process</a:t>
            </a:r>
          </a:p>
        </p:txBody>
      </p:sp>
      <p:sp>
        <p:nvSpPr>
          <p:cNvPr id="28" name="AutoShape 2">
            <a:extLst>
              <a:ext uri="{FF2B5EF4-FFF2-40B4-BE49-F238E27FC236}">
                <a16:creationId xmlns:a16="http://schemas.microsoft.com/office/drawing/2014/main" id="{337A1774-46A1-BE4D-7BEF-98BD7D9E8B62}"/>
              </a:ext>
            </a:extLst>
          </p:cNvPr>
          <p:cNvSpPr/>
          <p:nvPr/>
        </p:nvSpPr>
        <p:spPr>
          <a:xfrm>
            <a:off x="0" y="0"/>
            <a:ext cx="9154886" cy="10292443"/>
          </a:xfrm>
          <a:prstGeom prst="rect">
            <a:avLst/>
          </a:prstGeom>
          <a:solidFill>
            <a:srgbClr val="090909"/>
          </a:solidFill>
        </p:spPr>
        <p:txBody>
          <a:bodyPr/>
          <a:lstStyle/>
          <a:p>
            <a:endParaRPr lang="en-US"/>
          </a:p>
        </p:txBody>
      </p:sp>
      <p:sp>
        <p:nvSpPr>
          <p:cNvPr id="35" name="TextBox 22">
            <a:extLst>
              <a:ext uri="{FF2B5EF4-FFF2-40B4-BE49-F238E27FC236}">
                <a16:creationId xmlns:a16="http://schemas.microsoft.com/office/drawing/2014/main" id="{967113F7-E8D6-E4E1-DD36-493655FC537A}"/>
              </a:ext>
            </a:extLst>
          </p:cNvPr>
          <p:cNvSpPr txBox="1"/>
          <p:nvPr/>
        </p:nvSpPr>
        <p:spPr>
          <a:xfrm>
            <a:off x="1497048" y="1019714"/>
            <a:ext cx="6139019" cy="771933"/>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Challenges</a:t>
            </a:r>
          </a:p>
        </p:txBody>
      </p:sp>
      <p:sp>
        <p:nvSpPr>
          <p:cNvPr id="23" name="TextBox 22">
            <a:extLst>
              <a:ext uri="{FF2B5EF4-FFF2-40B4-BE49-F238E27FC236}">
                <a16:creationId xmlns:a16="http://schemas.microsoft.com/office/drawing/2014/main" id="{68CEBD97-A005-CC9B-DD05-B96288F02975}"/>
              </a:ext>
            </a:extLst>
          </p:cNvPr>
          <p:cNvSpPr txBox="1"/>
          <p:nvPr/>
        </p:nvSpPr>
        <p:spPr>
          <a:xfrm>
            <a:off x="897341" y="2287484"/>
            <a:ext cx="6650638"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Complicated Installation process</a:t>
            </a:r>
          </a:p>
          <a:p>
            <a:pPr marL="285750" indent="-285750">
              <a:buFont typeface="Arial" panose="020B0604020202020204" pitchFamily="34" charset="0"/>
              <a:buChar char="•"/>
            </a:pPr>
            <a:r>
              <a:rPr lang="en-US" sz="2400" dirty="0">
                <a:solidFill>
                  <a:schemeClr val="bg1"/>
                </a:solidFill>
              </a:rPr>
              <a:t>Outdated and missing dependencies</a:t>
            </a:r>
          </a:p>
          <a:p>
            <a:pPr marL="285750" indent="-285750">
              <a:buFont typeface="Arial" panose="020B0604020202020204" pitchFamily="34" charset="0"/>
              <a:buChar char="•"/>
            </a:pPr>
            <a:r>
              <a:rPr lang="en-US" sz="2400" dirty="0">
                <a:solidFill>
                  <a:schemeClr val="bg1"/>
                </a:solidFill>
              </a:rPr>
              <a:t>Operating System issues</a:t>
            </a:r>
          </a:p>
          <a:p>
            <a:pPr marL="285750" indent="-285750">
              <a:buFont typeface="Arial" panose="020B0604020202020204" pitchFamily="34" charset="0"/>
              <a:buChar char="•"/>
            </a:pPr>
            <a:r>
              <a:rPr lang="en-US" sz="2400" dirty="0">
                <a:solidFill>
                  <a:schemeClr val="bg1"/>
                </a:solidFill>
              </a:rPr>
              <a:t>Outdated documentation</a:t>
            </a:r>
          </a:p>
          <a:p>
            <a:pPr marL="285750" indent="-285750">
              <a:buFont typeface="Arial" panose="020B0604020202020204" pitchFamily="34" charset="0"/>
              <a:buChar char="•"/>
            </a:pPr>
            <a:r>
              <a:rPr lang="en-US" sz="2400" dirty="0">
                <a:solidFill>
                  <a:schemeClr val="bg1"/>
                </a:solidFill>
              </a:rPr>
              <a:t>Lack of information for new/inexperienced users</a:t>
            </a:r>
          </a:p>
          <a:p>
            <a:pPr marL="285750" indent="-285750">
              <a:buFont typeface="Arial" panose="020B0604020202020204" pitchFamily="34" charset="0"/>
              <a:buChar char="•"/>
            </a:pPr>
            <a:r>
              <a:rPr lang="en-US" sz="2400" dirty="0">
                <a:solidFill>
                  <a:schemeClr val="bg1"/>
                </a:solidFill>
              </a:rPr>
              <a:t>Outdated docker container and scripts</a:t>
            </a:r>
          </a:p>
        </p:txBody>
      </p:sp>
      <p:sp>
        <p:nvSpPr>
          <p:cNvPr id="25" name="TextBox 24">
            <a:extLst>
              <a:ext uri="{FF2B5EF4-FFF2-40B4-BE49-F238E27FC236}">
                <a16:creationId xmlns:a16="http://schemas.microsoft.com/office/drawing/2014/main" id="{5903E162-C693-24FF-3225-74082BAB874B}"/>
              </a:ext>
            </a:extLst>
          </p:cNvPr>
          <p:cNvSpPr txBox="1"/>
          <p:nvPr/>
        </p:nvSpPr>
        <p:spPr>
          <a:xfrm>
            <a:off x="9620056" y="2069366"/>
            <a:ext cx="6650638" cy="8217634"/>
          </a:xfrm>
          <a:prstGeom prst="rect">
            <a:avLst/>
          </a:prstGeom>
          <a:noFill/>
        </p:spPr>
        <p:txBody>
          <a:bodyPr wrap="square" rtlCol="0">
            <a:spAutoFit/>
          </a:bodyPr>
          <a:lstStyle/>
          <a:p>
            <a:pPr marL="285750" indent="-285750">
              <a:buFont typeface="Arial" panose="020B0604020202020204" pitchFamily="34" charset="0"/>
              <a:buChar char="•"/>
            </a:pPr>
            <a:r>
              <a:rPr lang="en-US" sz="2400" dirty="0"/>
              <a:t>Streamlined and updated installation process to use modern tools and packages and simple scripts to set environmental variables</a:t>
            </a:r>
          </a:p>
          <a:p>
            <a:pPr marL="285750" indent="-285750">
              <a:buFont typeface="Arial" panose="020B0604020202020204" pitchFamily="34" charset="0"/>
              <a:buChar char="•"/>
            </a:pPr>
            <a:r>
              <a:rPr lang="en-US" sz="2400" dirty="0"/>
              <a:t>Updated necessary dependences to prevent incompatibilities</a:t>
            </a:r>
          </a:p>
          <a:p>
            <a:pPr marL="285750" indent="-285750">
              <a:buFont typeface="Arial" panose="020B0604020202020204" pitchFamily="34" charset="0"/>
              <a:buChar char="•"/>
            </a:pPr>
            <a:r>
              <a:rPr lang="en-US" sz="2400" dirty="0"/>
              <a:t>Verified new installation on Linux, Mac (M-chip and Intel) and Windows, as well as using Homebrew and </a:t>
            </a:r>
            <a:r>
              <a:rPr lang="en-US" sz="2400" dirty="0" err="1"/>
              <a:t>Macports</a:t>
            </a:r>
            <a:r>
              <a:rPr lang="en-US" sz="2400" dirty="0"/>
              <a:t>. Created a guide for each to walk new users through the process if the want a local install</a:t>
            </a:r>
          </a:p>
          <a:p>
            <a:pPr marL="285750" indent="-285750">
              <a:buFont typeface="Arial" panose="020B0604020202020204" pitchFamily="34" charset="0"/>
              <a:buChar char="•"/>
            </a:pPr>
            <a:r>
              <a:rPr lang="en-US" sz="2400" dirty="0"/>
              <a:t>Updated documentation as well as documentation website using sphinx and a series of </a:t>
            </a:r>
            <a:r>
              <a:rPr lang="en-US" sz="2400" dirty="0" err="1"/>
              <a:t>makefiles</a:t>
            </a:r>
            <a:r>
              <a:rPr lang="en-US" sz="2400" dirty="0"/>
              <a:t> and scripts</a:t>
            </a:r>
          </a:p>
          <a:p>
            <a:pPr marL="285750" indent="-285750">
              <a:buFont typeface="Arial" panose="020B0604020202020204" pitchFamily="34" charset="0"/>
              <a:buChar char="•"/>
            </a:pPr>
            <a:r>
              <a:rPr lang="en-US" sz="2400" dirty="0"/>
              <a:t>Created tutorials, documents, and seminars for new users</a:t>
            </a:r>
          </a:p>
          <a:p>
            <a:pPr marL="285750" indent="-285750">
              <a:buFont typeface="Arial" panose="020B0604020202020204" pitchFamily="34" charset="0"/>
              <a:buChar char="•"/>
            </a:pPr>
            <a:r>
              <a:rPr lang="en-US" sz="2400" dirty="0"/>
              <a:t>Updated docker containers with a Conda environment, </a:t>
            </a:r>
            <a:r>
              <a:rPr lang="en-US" sz="2400" dirty="0" err="1"/>
              <a:t>Jupyter</a:t>
            </a:r>
            <a:r>
              <a:rPr lang="en-US" sz="2400" dirty="0"/>
              <a:t> notebook, and necessary dependencies to help new users get started quickly</a:t>
            </a:r>
          </a:p>
          <a:p>
            <a:pPr marL="285750" indent="-285750">
              <a:buFont typeface="Arial" panose="020B0604020202020204" pitchFamily="34" charset="0"/>
              <a:buChar char="•"/>
            </a:pPr>
            <a:r>
              <a:rPr lang="en-US" sz="2400" dirty="0"/>
              <a:t>Updated docker build scripts that are automatically run for pushes to master branch on GitHub</a:t>
            </a:r>
          </a:p>
        </p:txBody>
      </p:sp>
    </p:spTree>
    <p:extLst>
      <p:ext uri="{BB962C8B-B14F-4D97-AF65-F5344CB8AC3E}">
        <p14:creationId xmlns:p14="http://schemas.microsoft.com/office/powerpoint/2010/main" val="53401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733550" y="2545811"/>
            <a:ext cx="5479596" cy="2048317"/>
            <a:chOff x="0" y="0"/>
            <a:chExt cx="7306129" cy="2731090"/>
          </a:xfrm>
        </p:grpSpPr>
        <p:sp>
          <p:nvSpPr>
            <p:cNvPr id="3" name="TextBox 3"/>
            <p:cNvSpPr txBox="1"/>
            <p:nvPr/>
          </p:nvSpPr>
          <p:spPr>
            <a:xfrm>
              <a:off x="0" y="791165"/>
              <a:ext cx="7306129" cy="1939925"/>
            </a:xfrm>
            <a:prstGeom prst="rect">
              <a:avLst/>
            </a:prstGeom>
          </p:spPr>
          <p:txBody>
            <a:bodyPr lIns="0" tIns="0" rIns="0" bIns="0" rtlCol="0" anchor="t">
              <a:spAutoFit/>
            </a:bodyPr>
            <a:lstStyle/>
            <a:p>
              <a:pPr algn="l">
                <a:lnSpc>
                  <a:spcPts val="11400"/>
                </a:lnSpc>
              </a:pPr>
              <a:r>
                <a:rPr lang="en-US" sz="9500" b="1">
                  <a:solidFill>
                    <a:srgbClr val="FFFFFF"/>
                  </a:solidFill>
                  <a:latin typeface="Roboto Bold"/>
                  <a:ea typeface="Roboto Bold"/>
                  <a:cs typeface="Roboto Bold"/>
                  <a:sym typeface="Roboto Bold"/>
                </a:rPr>
                <a:t>Agenda</a:t>
              </a:r>
            </a:p>
          </p:txBody>
        </p:sp>
        <p:sp>
          <p:nvSpPr>
            <p:cNvPr id="4" name="TextBox 4"/>
            <p:cNvSpPr txBox="1"/>
            <p:nvPr/>
          </p:nvSpPr>
          <p:spPr>
            <a:xfrm>
              <a:off x="0" y="-9525"/>
              <a:ext cx="7306129" cy="59372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WHAT'S IN STORE</a:t>
              </a:r>
            </a:p>
          </p:txBody>
        </p:sp>
      </p:grpSp>
      <p:grpSp>
        <p:nvGrpSpPr>
          <p:cNvPr id="5" name="Group 5"/>
          <p:cNvGrpSpPr/>
          <p:nvPr/>
        </p:nvGrpSpPr>
        <p:grpSpPr>
          <a:xfrm>
            <a:off x="8600130" y="2190801"/>
            <a:ext cx="8659170" cy="6698711"/>
            <a:chOff x="0" y="0"/>
            <a:chExt cx="11545560" cy="8931615"/>
          </a:xfrm>
        </p:grpSpPr>
      </p:grpSp>
      <p:graphicFrame>
        <p:nvGraphicFramePr>
          <p:cNvPr id="6" name="Table 6"/>
          <p:cNvGraphicFramePr>
            <a:graphicFrameLocks noGrp="1"/>
          </p:cNvGraphicFramePr>
          <p:nvPr>
            <p:extLst>
              <p:ext uri="{D42A27DB-BD31-4B8C-83A1-F6EECF244321}">
                <p14:modId xmlns:p14="http://schemas.microsoft.com/office/powerpoint/2010/main" val="659588204"/>
              </p:ext>
            </p:extLst>
          </p:nvPr>
        </p:nvGraphicFramePr>
        <p:xfrm>
          <a:off x="9144000" y="1986564"/>
          <a:ext cx="8659170" cy="5215127"/>
        </p:xfrm>
        <a:graphic>
          <a:graphicData uri="http://schemas.openxmlformats.org/drawingml/2006/table">
            <a:tbl>
              <a:tblPr/>
              <a:tblGrid>
                <a:gridCol w="937575">
                  <a:extLst>
                    <a:ext uri="{9D8B030D-6E8A-4147-A177-3AD203B41FA5}">
                      <a16:colId xmlns:a16="http://schemas.microsoft.com/office/drawing/2014/main" val="20000"/>
                    </a:ext>
                  </a:extLst>
                </a:gridCol>
                <a:gridCol w="7721595">
                  <a:extLst>
                    <a:ext uri="{9D8B030D-6E8A-4147-A177-3AD203B41FA5}">
                      <a16:colId xmlns:a16="http://schemas.microsoft.com/office/drawing/2014/main" val="20001"/>
                    </a:ext>
                  </a:extLst>
                </a:gridCol>
              </a:tblGrid>
              <a:tr h="863559">
                <a:tc>
                  <a:txBody>
                    <a:bodyPr/>
                    <a:lstStyle/>
                    <a:p>
                      <a:pPr algn="l">
                        <a:lnSpc>
                          <a:spcPts val="3220"/>
                        </a:lnSpc>
                        <a:defRPr/>
                      </a:pPr>
                      <a:r>
                        <a:rPr lang="en-US" sz="2300" b="1">
                          <a:solidFill>
                            <a:srgbClr val="C1FF72"/>
                          </a:solidFill>
                          <a:latin typeface="Roboto Bold"/>
                          <a:ea typeface="Roboto Bold"/>
                          <a:cs typeface="Roboto Bold"/>
                          <a:sym typeface="Roboto Bold"/>
                        </a:rPr>
                        <a:t>01</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dirty="0">
                          <a:solidFill>
                            <a:srgbClr val="FFFFFF"/>
                          </a:solidFill>
                          <a:latin typeface="Roboto"/>
                          <a:ea typeface="Roboto"/>
                          <a:cs typeface="Roboto"/>
                          <a:sym typeface="Roboto"/>
                        </a:rPr>
                        <a:t>Introduction</a:t>
                      </a:r>
                      <a:endParaRPr lang="en-US" sz="1100" dirty="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0"/>
                  </a:ext>
                </a:extLst>
              </a:tr>
              <a:tr h="863559">
                <a:tc>
                  <a:txBody>
                    <a:bodyPr/>
                    <a:lstStyle/>
                    <a:p>
                      <a:pPr algn="l">
                        <a:lnSpc>
                          <a:spcPts val="3220"/>
                        </a:lnSpc>
                        <a:defRPr/>
                      </a:pPr>
                      <a:r>
                        <a:rPr lang="en-US" sz="2300" b="1">
                          <a:solidFill>
                            <a:srgbClr val="C1FF72"/>
                          </a:solidFill>
                          <a:latin typeface="Roboto Bold"/>
                          <a:ea typeface="Roboto Bold"/>
                          <a:cs typeface="Roboto Bold"/>
                          <a:sym typeface="Roboto Bold"/>
                        </a:rPr>
                        <a:t>02</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Roboto"/>
                          <a:ea typeface="Roboto"/>
                          <a:cs typeface="Roboto"/>
                          <a:sym typeface="Roboto"/>
                        </a:rPr>
                        <a:t>Tools and Software</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1"/>
                  </a:ext>
                </a:extLst>
              </a:tr>
              <a:tr h="863559">
                <a:tc>
                  <a:txBody>
                    <a:bodyPr/>
                    <a:lstStyle/>
                    <a:p>
                      <a:pPr algn="l">
                        <a:lnSpc>
                          <a:spcPts val="3220"/>
                        </a:lnSpc>
                        <a:defRPr/>
                      </a:pPr>
                      <a:r>
                        <a:rPr lang="en-US" sz="2300" b="1">
                          <a:solidFill>
                            <a:srgbClr val="C1FF72"/>
                          </a:solidFill>
                          <a:latin typeface="Roboto Bold"/>
                          <a:ea typeface="Roboto Bold"/>
                          <a:cs typeface="Roboto Bold"/>
                          <a:sym typeface="Roboto Bold"/>
                        </a:rPr>
                        <a:t>03</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a:solidFill>
                            <a:srgbClr val="FFFFFF"/>
                          </a:solidFill>
                          <a:latin typeface="Roboto"/>
                          <a:ea typeface="Roboto"/>
                          <a:cs typeface="Roboto"/>
                          <a:sym typeface="Roboto"/>
                        </a:rPr>
                        <a:t>Project Examples</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2"/>
                  </a:ext>
                </a:extLst>
              </a:tr>
              <a:tr h="863559">
                <a:tc>
                  <a:txBody>
                    <a:bodyPr/>
                    <a:lstStyle/>
                    <a:p>
                      <a:pPr algn="l">
                        <a:lnSpc>
                          <a:spcPts val="3220"/>
                        </a:lnSpc>
                        <a:defRPr/>
                      </a:pPr>
                      <a:r>
                        <a:rPr lang="en-US" sz="2300" b="1">
                          <a:solidFill>
                            <a:srgbClr val="C1FF72"/>
                          </a:solidFill>
                          <a:latin typeface="Roboto Bold"/>
                          <a:ea typeface="Roboto Bold"/>
                          <a:cs typeface="Roboto Bold"/>
                          <a:sym typeface="Roboto Bold"/>
                        </a:rPr>
                        <a:t>04</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dirty="0">
                          <a:solidFill>
                            <a:srgbClr val="FFFFFF"/>
                          </a:solidFill>
                          <a:latin typeface="Roboto"/>
                          <a:ea typeface="Roboto"/>
                          <a:cs typeface="Roboto"/>
                          <a:sym typeface="Roboto"/>
                        </a:rPr>
                        <a:t>Contributions to E-13</a:t>
                      </a:r>
                      <a:endParaRPr lang="en-US" sz="1100" dirty="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3"/>
                  </a:ext>
                </a:extLst>
              </a:tr>
              <a:tr h="863559">
                <a:tc>
                  <a:txBody>
                    <a:bodyPr/>
                    <a:lstStyle/>
                    <a:p>
                      <a:pPr algn="l">
                        <a:lnSpc>
                          <a:spcPts val="3220"/>
                        </a:lnSpc>
                        <a:defRPr/>
                      </a:pPr>
                      <a:r>
                        <a:rPr lang="en-US" sz="2300" b="1">
                          <a:solidFill>
                            <a:srgbClr val="C1FF72"/>
                          </a:solidFill>
                          <a:latin typeface="Roboto Bold"/>
                          <a:ea typeface="Roboto Bold"/>
                          <a:cs typeface="Roboto Bold"/>
                          <a:sym typeface="Roboto Bold"/>
                        </a:rPr>
                        <a:t>05</a:t>
                      </a: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r>
                        <a:rPr lang="en-US" sz="2300" dirty="0">
                          <a:solidFill>
                            <a:srgbClr val="FFFFFF"/>
                          </a:solidFill>
                          <a:latin typeface="Roboto"/>
                          <a:ea typeface="Roboto"/>
                          <a:cs typeface="Roboto"/>
                          <a:sym typeface="Roboto"/>
                        </a:rPr>
                        <a:t>Conclusion</a:t>
                      </a:r>
                      <a:endParaRPr lang="en-US" sz="1100" dirty="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4"/>
                  </a:ext>
                </a:extLst>
              </a:tr>
              <a:tr h="897332">
                <a:tc>
                  <a:txBody>
                    <a:bodyPr/>
                    <a:lstStyle/>
                    <a:p>
                      <a:pPr algn="l">
                        <a:lnSpc>
                          <a:spcPts val="3220"/>
                        </a:lnSpc>
                        <a:defRPr/>
                      </a:pPr>
                      <a:endParaRPr lang="en-US" sz="1100" dirty="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endParaRPr lang="en-US" sz="1100" dirty="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8" name="Table 8"/>
          <p:cNvGraphicFramePr>
            <a:graphicFrameLocks noGrp="1"/>
          </p:cNvGraphicFramePr>
          <p:nvPr/>
        </p:nvGraphicFramePr>
        <p:xfrm>
          <a:off x="0" y="5769835"/>
          <a:ext cx="8659170" cy="928876"/>
        </p:xfrm>
        <a:graphic>
          <a:graphicData uri="http://schemas.openxmlformats.org/drawingml/2006/table">
            <a:tbl>
              <a:tblPr/>
              <a:tblGrid>
                <a:gridCol w="937575">
                  <a:extLst>
                    <a:ext uri="{9D8B030D-6E8A-4147-A177-3AD203B41FA5}">
                      <a16:colId xmlns:a16="http://schemas.microsoft.com/office/drawing/2014/main" val="20000"/>
                    </a:ext>
                  </a:extLst>
                </a:gridCol>
                <a:gridCol w="7721595">
                  <a:extLst>
                    <a:ext uri="{9D8B030D-6E8A-4147-A177-3AD203B41FA5}">
                      <a16:colId xmlns:a16="http://schemas.microsoft.com/office/drawing/2014/main" val="20001"/>
                    </a:ext>
                  </a:extLst>
                </a:gridCol>
              </a:tblGrid>
              <a:tr h="928876">
                <a:tc>
                  <a:txBody>
                    <a:bodyPr/>
                    <a:lstStyle/>
                    <a:p>
                      <a:pPr algn="l">
                        <a:lnSpc>
                          <a:spcPts val="3220"/>
                        </a:lnSpc>
                        <a:defRPr/>
                      </a:pPr>
                      <a:endParaRPr lang="en-US" sz="110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tc>
                  <a:txBody>
                    <a:bodyPr/>
                    <a:lstStyle/>
                    <a:p>
                      <a:pPr algn="l">
                        <a:lnSpc>
                          <a:spcPts val="3220"/>
                        </a:lnSpc>
                        <a:defRPr/>
                      </a:pPr>
                      <a:endParaRPr lang="en-US" sz="1100" dirty="0"/>
                    </a:p>
                  </a:txBody>
                  <a:tcPr marL="190500" marR="190500" marT="190500" marB="190500" anchor="ctr">
                    <a:lnL w="38100" cap="flat" cmpd="sng" algn="ctr">
                      <a:solidFill>
                        <a:srgbClr val="090909"/>
                      </a:solidFill>
                      <a:prstDash val="solid"/>
                      <a:round/>
                      <a:headEnd type="none" w="med" len="med"/>
                      <a:tailEnd type="none" w="med" len="med"/>
                    </a:lnL>
                    <a:lnR w="38100" cap="flat" cmpd="sng" algn="ctr">
                      <a:solidFill>
                        <a:srgbClr val="090909"/>
                      </a:solidFill>
                      <a:prstDash val="solid"/>
                      <a:round/>
                      <a:headEnd type="none" w="med" len="med"/>
                      <a:tailEnd type="none" w="med" len="med"/>
                    </a:lnR>
                    <a:lnT w="38100" cap="flat" cmpd="sng" algn="ctr">
                      <a:solidFill>
                        <a:srgbClr val="090909"/>
                      </a:solidFill>
                      <a:prstDash val="solid"/>
                      <a:round/>
                      <a:headEnd type="none" w="med" len="med"/>
                      <a:tailEnd type="none" w="med" len="med"/>
                    </a:lnT>
                    <a:lnB w="38100" cap="flat" cmpd="sng" algn="ctr">
                      <a:solidFill>
                        <a:srgbClr val="09090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9820275" y="2285608"/>
            <a:ext cx="7357619" cy="5715784"/>
          </a:xfrm>
          <a:custGeom>
            <a:avLst/>
            <a:gdLst/>
            <a:ahLst/>
            <a:cxnLst/>
            <a:rect l="l" t="t" r="r" b="b"/>
            <a:pathLst>
              <a:path w="7357619" h="5715784">
                <a:moveTo>
                  <a:pt x="0" y="0"/>
                </a:moveTo>
                <a:lnTo>
                  <a:pt x="7357619" y="0"/>
                </a:lnTo>
                <a:lnTo>
                  <a:pt x="7357619" y="5715784"/>
                </a:lnTo>
                <a:lnTo>
                  <a:pt x="0" y="5715784"/>
                </a:lnTo>
                <a:lnTo>
                  <a:pt x="0" y="0"/>
                </a:lnTo>
                <a:close/>
              </a:path>
            </a:pathLst>
          </a:custGeom>
          <a:blipFill>
            <a:blip r:embed="rId3"/>
            <a:stretch>
              <a:fillRect l="-9634" r="-15419" b="-609"/>
            </a:stretch>
          </a:blipFill>
        </p:spPr>
        <p:txBody>
          <a:bodyPr/>
          <a:lstStyle/>
          <a:p>
            <a:endParaRPr lang="en-US"/>
          </a:p>
        </p:txBody>
      </p:sp>
      <p:grpSp>
        <p:nvGrpSpPr>
          <p:cNvPr id="3" name="Group 3"/>
          <p:cNvGrpSpPr/>
          <p:nvPr/>
        </p:nvGrpSpPr>
        <p:grpSpPr>
          <a:xfrm>
            <a:off x="1673679" y="1866900"/>
            <a:ext cx="8146596" cy="1582150"/>
            <a:chOff x="0" y="3175"/>
            <a:chExt cx="10862129" cy="2109533"/>
          </a:xfrm>
        </p:grpSpPr>
        <p:sp>
          <p:nvSpPr>
            <p:cNvPr id="4" name="TextBox 4"/>
            <p:cNvSpPr txBox="1"/>
            <p:nvPr/>
          </p:nvSpPr>
          <p:spPr>
            <a:xfrm>
              <a:off x="0" y="477583"/>
              <a:ext cx="10862129" cy="1635125"/>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a:ea typeface="Roboto Bold"/>
                  <a:cs typeface="Roboto Bold"/>
                  <a:sym typeface="Roboto Bold"/>
                </a:rPr>
                <a:t>Results</a:t>
              </a:r>
            </a:p>
          </p:txBody>
        </p:sp>
        <p:sp>
          <p:nvSpPr>
            <p:cNvPr id="5" name="TextBox 5"/>
            <p:cNvSpPr txBox="1"/>
            <p:nvPr/>
          </p:nvSpPr>
          <p:spPr>
            <a:xfrm>
              <a:off x="0" y="3175"/>
              <a:ext cx="10862129" cy="59372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AMANZI/ATS</a:t>
              </a:r>
            </a:p>
          </p:txBody>
        </p:sp>
      </p:grpSp>
      <p:sp>
        <p:nvSpPr>
          <p:cNvPr id="7" name="TextBox 6">
            <a:extLst>
              <a:ext uri="{FF2B5EF4-FFF2-40B4-BE49-F238E27FC236}">
                <a16:creationId xmlns:a16="http://schemas.microsoft.com/office/drawing/2014/main" id="{2ED6EC51-D68A-5EDD-89B1-BC9DBD901488}"/>
              </a:ext>
            </a:extLst>
          </p:cNvPr>
          <p:cNvSpPr txBox="1"/>
          <p:nvPr/>
        </p:nvSpPr>
        <p:spPr>
          <a:xfrm>
            <a:off x="1028700" y="3804856"/>
            <a:ext cx="77723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Streamlined the installation process and updated dependencies to help simplify the difficult local build process</a:t>
            </a:r>
          </a:p>
          <a:p>
            <a:pPr marL="285750" indent="-285750">
              <a:buFont typeface="Arial" panose="020B0604020202020204" pitchFamily="34" charset="0"/>
              <a:buChar char="•"/>
            </a:pPr>
            <a:r>
              <a:rPr lang="en-US" dirty="0">
                <a:solidFill>
                  <a:schemeClr val="bg1"/>
                </a:solidFill>
              </a:rPr>
              <a:t>Tested and verified installations on multiple architectures and build systems so that support could be given to users when issues arise</a:t>
            </a:r>
          </a:p>
          <a:p>
            <a:pPr marL="285750" indent="-285750">
              <a:buFont typeface="Arial" panose="020B0604020202020204" pitchFamily="34" charset="0"/>
              <a:buChar char="•"/>
            </a:pPr>
            <a:r>
              <a:rPr lang="en-US" dirty="0">
                <a:solidFill>
                  <a:schemeClr val="bg1"/>
                </a:solidFill>
              </a:rPr>
              <a:t>Updated documentation on the website using sphinx as well as a series of scripts to make it easier on users and developers to find information</a:t>
            </a:r>
          </a:p>
          <a:p>
            <a:pPr marL="285750" indent="-285750">
              <a:buFont typeface="Arial" panose="020B0604020202020204" pitchFamily="34" charset="0"/>
              <a:buChar char="•"/>
            </a:pPr>
            <a:r>
              <a:rPr lang="en-US" dirty="0">
                <a:solidFill>
                  <a:schemeClr val="bg1"/>
                </a:solidFill>
              </a:rPr>
              <a:t>Created tutorials and seminars to aid users in learning to use the features</a:t>
            </a:r>
          </a:p>
          <a:p>
            <a:pPr marL="285750" indent="-285750">
              <a:buFont typeface="Arial" panose="020B0604020202020204" pitchFamily="34" charset="0"/>
              <a:buChar char="•"/>
            </a:pPr>
            <a:r>
              <a:rPr lang="en-US" dirty="0">
                <a:solidFill>
                  <a:schemeClr val="bg1"/>
                </a:solidFill>
              </a:rPr>
              <a:t>Created a series of docker containers and scripts to help automate environment creation, and enable users to have a consistent environment to work from</a:t>
            </a:r>
          </a:p>
        </p:txBody>
      </p:sp>
      <p:sp>
        <p:nvSpPr>
          <p:cNvPr id="8" name="TextBox 7">
            <a:extLst>
              <a:ext uri="{FF2B5EF4-FFF2-40B4-BE49-F238E27FC236}">
                <a16:creationId xmlns:a16="http://schemas.microsoft.com/office/drawing/2014/main" id="{61D0694D-C4A7-AB56-F248-5241780465D3}"/>
              </a:ext>
            </a:extLst>
          </p:cNvPr>
          <p:cNvSpPr txBox="1"/>
          <p:nvPr/>
        </p:nvSpPr>
        <p:spPr>
          <a:xfrm>
            <a:off x="1219199" y="7022984"/>
            <a:ext cx="7391400" cy="369332"/>
          </a:xfrm>
          <a:prstGeom prst="rect">
            <a:avLst/>
          </a:prstGeom>
          <a:noFill/>
        </p:spPr>
        <p:txBody>
          <a:bodyPr wrap="square" rtlCol="0">
            <a:spAutoFit/>
          </a:bodyPr>
          <a:lstStyle/>
          <a:p>
            <a:r>
              <a:rPr lang="en-US" dirty="0">
                <a:solidFill>
                  <a:schemeClr val="bg1"/>
                </a:solidFill>
              </a:rPr>
              <a:t>Image shows flow and transport across a fractured matrix</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752600" y="3939900"/>
            <a:ext cx="6866580" cy="3261439"/>
            <a:chOff x="0" y="-9525"/>
            <a:chExt cx="9155440" cy="4348587"/>
          </a:xfrm>
        </p:grpSpPr>
        <p:sp>
          <p:nvSpPr>
            <p:cNvPr id="3" name="TextBox 3"/>
            <p:cNvSpPr txBox="1"/>
            <p:nvPr/>
          </p:nvSpPr>
          <p:spPr>
            <a:xfrm>
              <a:off x="0" y="791166"/>
              <a:ext cx="9155440" cy="3547896"/>
            </a:xfrm>
            <a:prstGeom prst="rect">
              <a:avLst/>
            </a:prstGeom>
          </p:spPr>
          <p:txBody>
            <a:bodyPr lIns="0" tIns="0" rIns="0" bIns="0" rtlCol="0" anchor="t">
              <a:spAutoFit/>
            </a:bodyPr>
            <a:lstStyle/>
            <a:p>
              <a:pPr algn="l">
                <a:lnSpc>
                  <a:spcPts val="10560"/>
                </a:lnSpc>
              </a:pPr>
              <a:r>
                <a:rPr lang="en-US" sz="8800" b="1" dirty="0">
                  <a:solidFill>
                    <a:srgbClr val="FFFFFF"/>
                  </a:solidFill>
                  <a:latin typeface="Roboto Bold"/>
                  <a:ea typeface="Roboto Bold"/>
                  <a:cs typeface="Roboto Bold"/>
                  <a:sym typeface="Roboto Bold"/>
                </a:rPr>
                <a:t>Contributions to E13</a:t>
              </a:r>
            </a:p>
          </p:txBody>
        </p:sp>
        <p:sp>
          <p:nvSpPr>
            <p:cNvPr id="4" name="TextBox 4"/>
            <p:cNvSpPr txBox="1"/>
            <p:nvPr/>
          </p:nvSpPr>
          <p:spPr>
            <a:xfrm>
              <a:off x="0" y="-9525"/>
              <a:ext cx="9155440" cy="593725"/>
            </a:xfrm>
            <a:prstGeom prst="rect">
              <a:avLst/>
            </a:prstGeom>
          </p:spPr>
          <p:txBody>
            <a:bodyPr lIns="0" tIns="0" rIns="0" bIns="0" rtlCol="0" anchor="t">
              <a:spAutoFit/>
            </a:bodyPr>
            <a:lstStyle/>
            <a:p>
              <a:pPr algn="l">
                <a:lnSpc>
                  <a:spcPts val="3510"/>
                </a:lnSpc>
              </a:pPr>
              <a:r>
                <a:rPr lang="en-US" sz="2925" b="1" spc="87">
                  <a:solidFill>
                    <a:srgbClr val="C1FF72"/>
                  </a:solidFill>
                  <a:latin typeface="Roboto Bold"/>
                  <a:ea typeface="Roboto Bold"/>
                  <a:cs typeface="Roboto Bold"/>
                  <a:sym typeface="Roboto Bold"/>
                </a:rPr>
                <a:t>POTENTIAL</a:t>
              </a:r>
            </a:p>
          </p:txBody>
        </p:sp>
      </p:grpSp>
      <p:sp>
        <p:nvSpPr>
          <p:cNvPr id="11" name="TextBox 10">
            <a:extLst>
              <a:ext uri="{FF2B5EF4-FFF2-40B4-BE49-F238E27FC236}">
                <a16:creationId xmlns:a16="http://schemas.microsoft.com/office/drawing/2014/main" id="{77E20D88-6549-E9B8-5AE5-91D69B41463D}"/>
              </a:ext>
            </a:extLst>
          </p:cNvPr>
          <p:cNvSpPr txBox="1"/>
          <p:nvPr/>
        </p:nvSpPr>
        <p:spPr>
          <a:xfrm>
            <a:off x="9120554" y="3139185"/>
            <a:ext cx="7795846" cy="4862870"/>
          </a:xfrm>
          <a:prstGeom prst="rect">
            <a:avLst/>
          </a:prstGeom>
          <a:noFill/>
        </p:spPr>
        <p:txBody>
          <a:bodyPr wrap="square">
            <a:spAutoFit/>
          </a:bodyPr>
          <a:lstStyle/>
          <a:p>
            <a:pPr marL="285750" indent="-285750" algn="l">
              <a:lnSpc>
                <a:spcPts val="4200"/>
              </a:lnSpc>
              <a:spcBef>
                <a:spcPct val="0"/>
              </a:spcBef>
              <a:buFont typeface="Arial" panose="020B0604020202020204" pitchFamily="34" charset="0"/>
              <a:buChar char="•"/>
            </a:pPr>
            <a:r>
              <a:rPr lang="en-US" sz="1800" dirty="0">
                <a:solidFill>
                  <a:srgbClr val="FFFFFF"/>
                </a:solidFill>
                <a:latin typeface="Roboto"/>
                <a:ea typeface="Roboto"/>
                <a:cs typeface="Roboto"/>
                <a:sym typeface="Roboto"/>
              </a:rPr>
              <a:t>Proven success in LANL code modernization</a:t>
            </a:r>
          </a:p>
          <a:p>
            <a:pPr marL="285750" indent="-285750" algn="l">
              <a:lnSpc>
                <a:spcPts val="4200"/>
              </a:lnSpc>
              <a:spcBef>
                <a:spcPct val="0"/>
              </a:spcBef>
              <a:buFont typeface="Arial" panose="020B0604020202020204" pitchFamily="34" charset="0"/>
              <a:buChar char="•"/>
            </a:pPr>
            <a:r>
              <a:rPr lang="en-US" sz="1800" dirty="0">
                <a:solidFill>
                  <a:srgbClr val="FFFFFF"/>
                </a:solidFill>
                <a:latin typeface="Roboto"/>
                <a:ea typeface="Roboto"/>
                <a:cs typeface="Roboto"/>
                <a:sym typeface="Roboto"/>
              </a:rPr>
              <a:t>Stron</a:t>
            </a:r>
            <a:r>
              <a:rPr lang="en-US" dirty="0">
                <a:solidFill>
                  <a:srgbClr val="FFFFFF"/>
                </a:solidFill>
                <a:latin typeface="Roboto"/>
                <a:ea typeface="Roboto"/>
                <a:cs typeface="Roboto"/>
                <a:sym typeface="Roboto"/>
              </a:rPr>
              <a:t>g foundation in DevOps, Gitlab, CI/CL, Docker, scripting, and automation</a:t>
            </a:r>
            <a:endParaRPr lang="en-US" sz="1800" dirty="0">
              <a:solidFill>
                <a:srgbClr val="FFFFFF"/>
              </a:solidFill>
              <a:latin typeface="Roboto"/>
              <a:ea typeface="Roboto"/>
              <a:cs typeface="Roboto"/>
              <a:sym typeface="Roboto"/>
            </a:endParaRPr>
          </a:p>
          <a:p>
            <a:pPr marL="285750" indent="-285750" algn="l">
              <a:lnSpc>
                <a:spcPts val="4200"/>
              </a:lnSpc>
              <a:spcBef>
                <a:spcPct val="0"/>
              </a:spcBef>
              <a:buFont typeface="Arial" panose="020B0604020202020204" pitchFamily="34" charset="0"/>
              <a:buChar char="•"/>
            </a:pPr>
            <a:r>
              <a:rPr lang="en-US" dirty="0">
                <a:solidFill>
                  <a:srgbClr val="FFFFFF"/>
                </a:solidFill>
                <a:latin typeface="Roboto"/>
                <a:ea typeface="Roboto"/>
                <a:cs typeface="Roboto"/>
                <a:sym typeface="Roboto"/>
              </a:rPr>
              <a:t>Experienced with Auto-Generated documentation and user guides</a:t>
            </a:r>
          </a:p>
          <a:p>
            <a:pPr marL="285750" indent="-285750" algn="l">
              <a:lnSpc>
                <a:spcPts val="4200"/>
              </a:lnSpc>
              <a:spcBef>
                <a:spcPct val="0"/>
              </a:spcBef>
              <a:buFont typeface="Arial" panose="020B0604020202020204" pitchFamily="34" charset="0"/>
              <a:buChar char="•"/>
            </a:pPr>
            <a:r>
              <a:rPr lang="en-US" sz="1800" dirty="0">
                <a:solidFill>
                  <a:srgbClr val="FFFFFF"/>
                </a:solidFill>
                <a:latin typeface="Roboto"/>
                <a:ea typeface="Roboto"/>
                <a:cs typeface="Roboto"/>
                <a:sym typeface="Roboto"/>
              </a:rPr>
              <a:t>Experienced with </a:t>
            </a:r>
            <a:r>
              <a:rPr lang="en-US" dirty="0">
                <a:solidFill>
                  <a:srgbClr val="FFFFFF"/>
                </a:solidFill>
                <a:latin typeface="Roboto"/>
                <a:ea typeface="Roboto"/>
                <a:cs typeface="Roboto"/>
                <a:sym typeface="Roboto"/>
              </a:rPr>
              <a:t>Docker container creation, management, provisioning, and running</a:t>
            </a:r>
          </a:p>
          <a:p>
            <a:pPr marL="285750" indent="-285750" algn="l">
              <a:lnSpc>
                <a:spcPts val="4200"/>
              </a:lnSpc>
              <a:spcBef>
                <a:spcPct val="0"/>
              </a:spcBef>
              <a:buFont typeface="Arial" panose="020B0604020202020204" pitchFamily="34" charset="0"/>
              <a:buChar char="•"/>
            </a:pPr>
            <a:r>
              <a:rPr lang="en-US" sz="1800" dirty="0">
                <a:solidFill>
                  <a:srgbClr val="FFFFFF"/>
                </a:solidFill>
                <a:latin typeface="Roboto"/>
                <a:ea typeface="Roboto"/>
                <a:cs typeface="Roboto"/>
                <a:sym typeface="Roboto"/>
              </a:rPr>
              <a:t>Unique background that combines </a:t>
            </a:r>
            <a:r>
              <a:rPr lang="en-US" dirty="0">
                <a:solidFill>
                  <a:srgbClr val="FFFFFF"/>
                </a:solidFill>
                <a:latin typeface="Roboto"/>
                <a:ea typeface="Roboto"/>
                <a:cs typeface="Roboto"/>
                <a:sym typeface="Roboto"/>
              </a:rPr>
              <a:t>mechanical engineering, material science, computers and software</a:t>
            </a:r>
          </a:p>
          <a:p>
            <a:pPr marL="285750" indent="-285750" algn="l">
              <a:lnSpc>
                <a:spcPts val="4200"/>
              </a:lnSpc>
              <a:spcBef>
                <a:spcPct val="0"/>
              </a:spcBef>
              <a:buFont typeface="Arial" panose="020B0604020202020204" pitchFamily="34" charset="0"/>
              <a:buChar char="•"/>
            </a:pPr>
            <a:r>
              <a:rPr lang="en-US" sz="1800" dirty="0">
                <a:solidFill>
                  <a:srgbClr val="FFFFFF"/>
                </a:solidFill>
                <a:latin typeface="Roboto"/>
                <a:ea typeface="Roboto"/>
                <a:cs typeface="Roboto"/>
                <a:sym typeface="Roboto"/>
              </a:rPr>
              <a:t>Experience as a Linux server administrator (Ubuntu and RHEL)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990600" y="4000500"/>
            <a:ext cx="10147136" cy="1390650"/>
          </a:xfrm>
          <a:prstGeom prst="rect">
            <a:avLst/>
          </a:prstGeom>
        </p:spPr>
        <p:txBody>
          <a:bodyPr wrap="square" lIns="0" tIns="0" rIns="0" bIns="0" rtlCol="0" anchor="t">
            <a:spAutoFit/>
          </a:bodyPr>
          <a:lstStyle/>
          <a:p>
            <a:pPr algn="ctr">
              <a:lnSpc>
                <a:spcPts val="10919"/>
              </a:lnSpc>
            </a:pPr>
            <a:r>
              <a:rPr lang="en-US" sz="9099" b="1" dirty="0">
                <a:solidFill>
                  <a:srgbClr val="FFFFFF"/>
                </a:solidFill>
                <a:latin typeface="Roboto Bold"/>
                <a:ea typeface="Roboto Bold"/>
                <a:cs typeface="Roboto Bold"/>
                <a:sym typeface="Roboto Bold"/>
              </a:rPr>
              <a:t>Questions?</a:t>
            </a:r>
          </a:p>
        </p:txBody>
      </p:sp>
      <p:sp>
        <p:nvSpPr>
          <p:cNvPr id="3" name="TextBox 3"/>
          <p:cNvSpPr txBox="1"/>
          <p:nvPr/>
        </p:nvSpPr>
        <p:spPr>
          <a:xfrm>
            <a:off x="990600" y="7762872"/>
            <a:ext cx="3581400" cy="1516441"/>
          </a:xfrm>
          <a:prstGeom prst="rect">
            <a:avLst/>
          </a:prstGeom>
        </p:spPr>
        <p:txBody>
          <a:bodyPr wrap="square" lIns="0" tIns="0" rIns="0" bIns="0" rtlCol="0" anchor="t">
            <a:spAutoFit/>
          </a:bodyPr>
          <a:lstStyle/>
          <a:p>
            <a:pPr algn="ctr">
              <a:lnSpc>
                <a:spcPts val="3960"/>
              </a:lnSpc>
            </a:pPr>
            <a:r>
              <a:rPr lang="en-US" sz="2400" b="1" dirty="0">
                <a:solidFill>
                  <a:srgbClr val="C1FF72"/>
                </a:solidFill>
                <a:latin typeface="Roboto Bold"/>
                <a:ea typeface="Roboto Bold"/>
                <a:cs typeface="Roboto Bold"/>
                <a:sym typeface="Roboto Bold"/>
              </a:rPr>
              <a:t>Main Mentor Contact:</a:t>
            </a:r>
          </a:p>
          <a:p>
            <a:pPr algn="ctr">
              <a:lnSpc>
                <a:spcPts val="3960"/>
              </a:lnSpc>
            </a:pPr>
            <a:r>
              <a:rPr lang="en-US" sz="2400" b="1" dirty="0">
                <a:solidFill>
                  <a:srgbClr val="C1FF72"/>
                </a:solidFill>
                <a:latin typeface="Roboto Bold"/>
                <a:ea typeface="Roboto Bold"/>
                <a:cs typeface="Roboto Bold"/>
                <a:sym typeface="Roboto Bold"/>
              </a:rPr>
              <a:t>Jeffrey Hyman</a:t>
            </a:r>
          </a:p>
          <a:p>
            <a:pPr algn="ctr">
              <a:lnSpc>
                <a:spcPts val="3960"/>
              </a:lnSpc>
            </a:pPr>
            <a:r>
              <a:rPr lang="en-US" sz="2400" b="1" dirty="0" err="1">
                <a:solidFill>
                  <a:srgbClr val="C1FF72"/>
                </a:solidFill>
                <a:latin typeface="Roboto Bold"/>
                <a:ea typeface="Roboto Bold"/>
                <a:cs typeface="Roboto Bold"/>
                <a:sym typeface="Roboto Bold"/>
              </a:rPr>
              <a:t>jhyman@lanl.gov</a:t>
            </a:r>
            <a:endParaRPr lang="en-US" sz="2400" b="1" dirty="0">
              <a:solidFill>
                <a:srgbClr val="C1FF72"/>
              </a:solidFill>
              <a:latin typeface="Roboto Bold"/>
              <a:ea typeface="Roboto Bold"/>
              <a:cs typeface="Roboto Bold"/>
              <a:sym typeface="Roboto Bold"/>
            </a:endParaRPr>
          </a:p>
        </p:txBody>
      </p:sp>
      <p:sp>
        <p:nvSpPr>
          <p:cNvPr id="4" name="TextBox 3">
            <a:extLst>
              <a:ext uri="{FF2B5EF4-FFF2-40B4-BE49-F238E27FC236}">
                <a16:creationId xmlns:a16="http://schemas.microsoft.com/office/drawing/2014/main" id="{5208A215-6A83-DFB2-C989-7E3B48108AEE}"/>
              </a:ext>
            </a:extLst>
          </p:cNvPr>
          <p:cNvSpPr txBox="1"/>
          <p:nvPr/>
        </p:nvSpPr>
        <p:spPr>
          <a:xfrm>
            <a:off x="5638800" y="7762871"/>
            <a:ext cx="4579485" cy="1516441"/>
          </a:xfrm>
          <a:prstGeom prst="rect">
            <a:avLst/>
          </a:prstGeom>
        </p:spPr>
        <p:txBody>
          <a:bodyPr wrap="square" lIns="0" tIns="0" rIns="0" bIns="0" rtlCol="0" anchor="t">
            <a:spAutoFit/>
          </a:bodyPr>
          <a:lstStyle/>
          <a:p>
            <a:pPr algn="ctr">
              <a:lnSpc>
                <a:spcPts val="3960"/>
              </a:lnSpc>
            </a:pPr>
            <a:r>
              <a:rPr lang="en-US" sz="2400" b="1" dirty="0">
                <a:solidFill>
                  <a:srgbClr val="C1FF72"/>
                </a:solidFill>
                <a:latin typeface="Roboto Bold"/>
                <a:ea typeface="Roboto Bold"/>
                <a:cs typeface="Roboto Bold"/>
                <a:sym typeface="Roboto Bold"/>
              </a:rPr>
              <a:t>Mentor/Group Leader Contact:</a:t>
            </a:r>
          </a:p>
          <a:p>
            <a:pPr algn="ctr">
              <a:lnSpc>
                <a:spcPts val="3960"/>
              </a:lnSpc>
            </a:pPr>
            <a:r>
              <a:rPr lang="en-US" sz="2400" b="1" dirty="0">
                <a:solidFill>
                  <a:srgbClr val="C1FF72"/>
                </a:solidFill>
                <a:latin typeface="Roboto Bold"/>
                <a:ea typeface="Roboto Bold"/>
                <a:cs typeface="Roboto Bold"/>
                <a:sym typeface="Roboto Bold"/>
              </a:rPr>
              <a:t>David Moulton</a:t>
            </a:r>
          </a:p>
          <a:p>
            <a:pPr algn="ctr">
              <a:lnSpc>
                <a:spcPts val="3960"/>
              </a:lnSpc>
            </a:pPr>
            <a:r>
              <a:rPr lang="en-US" sz="2400" b="1" dirty="0" err="1">
                <a:solidFill>
                  <a:srgbClr val="C1FF72"/>
                </a:solidFill>
                <a:latin typeface="Roboto Bold"/>
                <a:ea typeface="Roboto Bold"/>
                <a:cs typeface="Roboto Bold"/>
                <a:sym typeface="Roboto Bold"/>
              </a:rPr>
              <a:t>moulton@lanl.gov</a:t>
            </a:r>
            <a:endParaRPr lang="en-US" sz="2400" b="1" dirty="0">
              <a:solidFill>
                <a:srgbClr val="C1FF72"/>
              </a:solidFill>
              <a:latin typeface="Roboto Bold"/>
              <a:ea typeface="Roboto Bold"/>
              <a:cs typeface="Roboto Bold"/>
              <a:sym typeface="Roboto Bold"/>
            </a:endParaRPr>
          </a:p>
        </p:txBody>
      </p:sp>
      <p:sp>
        <p:nvSpPr>
          <p:cNvPr id="5" name="Rectangle 4">
            <a:extLst>
              <a:ext uri="{FF2B5EF4-FFF2-40B4-BE49-F238E27FC236}">
                <a16:creationId xmlns:a16="http://schemas.microsoft.com/office/drawing/2014/main" id="{96471301-8267-231E-E2F4-C3BEE9A587FE}"/>
              </a:ext>
            </a:extLst>
          </p:cNvPr>
          <p:cNvSpPr/>
          <p:nvPr/>
        </p:nvSpPr>
        <p:spPr>
          <a:xfrm>
            <a:off x="12649200" y="0"/>
            <a:ext cx="5638800" cy="10287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CD3638E-24F3-25ED-6F97-3FE7863473C6}"/>
              </a:ext>
            </a:extLst>
          </p:cNvPr>
          <p:cNvSpPr txBox="1"/>
          <p:nvPr/>
        </p:nvSpPr>
        <p:spPr>
          <a:xfrm>
            <a:off x="13030200" y="307772"/>
            <a:ext cx="4724400"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cs typeface="Roboto" panose="02000000000000000000" pitchFamily="2" charset="0"/>
              </a:rPr>
              <a:t>Website Examples</a:t>
            </a:r>
          </a:p>
        </p:txBody>
      </p:sp>
      <p:sp>
        <p:nvSpPr>
          <p:cNvPr id="7" name="TextBox 6">
            <a:extLst>
              <a:ext uri="{FF2B5EF4-FFF2-40B4-BE49-F238E27FC236}">
                <a16:creationId xmlns:a16="http://schemas.microsoft.com/office/drawing/2014/main" id="{54FA72C6-11C5-0937-0514-9EC4889BF1E8}"/>
              </a:ext>
            </a:extLst>
          </p:cNvPr>
          <p:cNvSpPr txBox="1"/>
          <p:nvPr/>
        </p:nvSpPr>
        <p:spPr>
          <a:xfrm>
            <a:off x="13013635" y="1542514"/>
            <a:ext cx="4724400" cy="7201972"/>
          </a:xfrm>
          <a:prstGeom prst="rect">
            <a:avLst/>
          </a:prstGeom>
          <a:noFill/>
        </p:spPr>
        <p:txBody>
          <a:bodyPr wrap="square" rtlCol="0">
            <a:spAutoFit/>
          </a:bodyPr>
          <a:lstStyle/>
          <a:p>
            <a:r>
              <a:rPr lang="en-US" sz="2400" dirty="0" err="1">
                <a:latin typeface="Roboto" panose="02000000000000000000" pitchFamily="2" charset="0"/>
                <a:ea typeface="Roboto" panose="02000000000000000000" pitchFamily="2" charset="0"/>
                <a:cs typeface="Roboto" panose="02000000000000000000" pitchFamily="2" charset="0"/>
              </a:rPr>
              <a:t>LaGriT</a:t>
            </a:r>
            <a:r>
              <a:rPr lang="en-US" sz="2400" dirty="0">
                <a:latin typeface="Roboto" panose="02000000000000000000" pitchFamily="2" charset="0"/>
                <a:ea typeface="Roboto" panose="02000000000000000000" pitchFamily="2" charset="0"/>
                <a:cs typeface="Roboto" panose="02000000000000000000" pitchFamily="2" charset="0"/>
              </a:rPr>
              <a:t>:</a:t>
            </a:r>
          </a:p>
          <a:p>
            <a:r>
              <a:rPr lang="en-US" sz="2400" dirty="0">
                <a:solidFill>
                  <a:srgbClr val="92D050"/>
                </a:solidFill>
                <a:hlinkClick r:id="rId3"/>
              </a:rPr>
              <a:t>https://</a:t>
            </a:r>
            <a:r>
              <a:rPr lang="en-US" sz="2400" dirty="0" err="1">
                <a:solidFill>
                  <a:srgbClr val="92D050"/>
                </a:solidFill>
                <a:hlinkClick r:id="rId3"/>
              </a:rPr>
              <a:t>lanl.github.io</a:t>
            </a:r>
            <a:r>
              <a:rPr lang="en-US" sz="2400" dirty="0">
                <a:solidFill>
                  <a:srgbClr val="92D050"/>
                </a:solidFill>
                <a:hlinkClick r:id="rId3"/>
              </a:rPr>
              <a:t>/</a:t>
            </a:r>
            <a:r>
              <a:rPr lang="en-US" sz="2400" dirty="0" err="1">
                <a:solidFill>
                  <a:srgbClr val="92D050"/>
                </a:solidFill>
                <a:hlinkClick r:id="rId3"/>
              </a:rPr>
              <a:t>LaGriT</a:t>
            </a:r>
            <a:r>
              <a:rPr lang="en-US" sz="2400" dirty="0">
                <a:solidFill>
                  <a:srgbClr val="92D050"/>
                </a:solidFill>
                <a:hlinkClick r:id="rId3"/>
              </a:rPr>
              <a:t>/</a:t>
            </a:r>
            <a:endParaRPr lang="en-US" sz="2400" dirty="0">
              <a:solidFill>
                <a:srgbClr val="92D050"/>
              </a:solidFill>
            </a:endParaRP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err="1">
                <a:latin typeface="Roboto" panose="02000000000000000000" pitchFamily="2" charset="0"/>
                <a:ea typeface="Roboto" panose="02000000000000000000" pitchFamily="2" charset="0"/>
                <a:cs typeface="Roboto" panose="02000000000000000000" pitchFamily="2" charset="0"/>
              </a:rPr>
              <a:t>dfnWorks</a:t>
            </a:r>
            <a:r>
              <a:rPr lang="en-US" sz="2400" dirty="0">
                <a:latin typeface="Roboto" panose="02000000000000000000" pitchFamily="2" charset="0"/>
                <a:ea typeface="Roboto" panose="02000000000000000000" pitchFamily="2" charset="0"/>
                <a:cs typeface="Roboto" panose="02000000000000000000" pitchFamily="2" charset="0"/>
              </a:rPr>
              <a:t>:</a:t>
            </a:r>
          </a:p>
          <a:p>
            <a:r>
              <a:rPr lang="en-US" sz="2400" dirty="0">
                <a:latin typeface="Roboto" panose="02000000000000000000" pitchFamily="2" charset="0"/>
                <a:ea typeface="Roboto" panose="02000000000000000000" pitchFamily="2" charset="0"/>
                <a:cs typeface="Roboto" panose="02000000000000000000" pitchFamily="2" charset="0"/>
                <a:hlinkClick r:id="rId4"/>
              </a:rPr>
              <a:t>https://</a:t>
            </a:r>
            <a:r>
              <a:rPr lang="en-US" sz="2400" dirty="0" err="1">
                <a:latin typeface="Roboto" panose="02000000000000000000" pitchFamily="2" charset="0"/>
                <a:ea typeface="Roboto" panose="02000000000000000000" pitchFamily="2" charset="0"/>
                <a:cs typeface="Roboto" panose="02000000000000000000" pitchFamily="2" charset="0"/>
                <a:hlinkClick r:id="rId4"/>
              </a:rPr>
              <a:t>lanl.github.io</a:t>
            </a:r>
            <a:r>
              <a:rPr lang="en-US" sz="24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err="1">
                <a:latin typeface="Roboto" panose="02000000000000000000" pitchFamily="2" charset="0"/>
                <a:ea typeface="Roboto" panose="02000000000000000000" pitchFamily="2" charset="0"/>
                <a:cs typeface="Roboto" panose="02000000000000000000" pitchFamily="2" charset="0"/>
                <a:hlinkClick r:id="rId4"/>
              </a:rPr>
              <a:t>dfnWorks</a:t>
            </a:r>
            <a:r>
              <a:rPr lang="en-US" sz="24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err="1">
                <a:latin typeface="Roboto" panose="02000000000000000000" pitchFamily="2" charset="0"/>
                <a:ea typeface="Roboto" panose="02000000000000000000" pitchFamily="2" charset="0"/>
                <a:cs typeface="Roboto" panose="02000000000000000000" pitchFamily="2" charset="0"/>
                <a:hlinkClick r:id="rId4"/>
              </a:rPr>
              <a:t>intro.html</a:t>
            </a:r>
            <a:endParaRPr lang="en-US" sz="2400" dirty="0">
              <a:latin typeface="Roboto" panose="02000000000000000000" pitchFamily="2" charset="0"/>
              <a:ea typeface="Roboto" panose="02000000000000000000" pitchFamily="2" charset="0"/>
              <a:cs typeface="Roboto" panose="02000000000000000000" pitchFamily="2" charset="0"/>
            </a:endParaRP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a:latin typeface="Roboto" panose="02000000000000000000" pitchFamily="2" charset="0"/>
                <a:ea typeface="Roboto" panose="02000000000000000000" pitchFamily="2" charset="0"/>
                <a:cs typeface="Roboto" panose="02000000000000000000" pitchFamily="2" charset="0"/>
              </a:rPr>
              <a:t>FEHM:</a:t>
            </a:r>
          </a:p>
          <a:p>
            <a:r>
              <a:rPr lang="en-US" sz="2400" dirty="0">
                <a:latin typeface="Roboto" panose="02000000000000000000" pitchFamily="2" charset="0"/>
                <a:ea typeface="Roboto" panose="02000000000000000000" pitchFamily="2" charset="0"/>
                <a:cs typeface="Roboto" panose="02000000000000000000" pitchFamily="2" charset="0"/>
                <a:hlinkClick r:id="rId4"/>
              </a:rPr>
              <a:t>https://lanl.github.io/FEHM/</a:t>
            </a:r>
            <a:endParaRPr lang="en-US" sz="2400" dirty="0">
              <a:latin typeface="Roboto" panose="02000000000000000000" pitchFamily="2" charset="0"/>
              <a:ea typeface="Roboto" panose="02000000000000000000" pitchFamily="2" charset="0"/>
              <a:cs typeface="Roboto" panose="02000000000000000000" pitchFamily="2" charset="0"/>
            </a:endParaRP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err="1">
                <a:latin typeface="Roboto" panose="02000000000000000000" pitchFamily="2" charset="0"/>
                <a:ea typeface="Roboto" panose="02000000000000000000" pitchFamily="2" charset="0"/>
                <a:cs typeface="Roboto" panose="02000000000000000000" pitchFamily="2" charset="0"/>
              </a:rPr>
              <a:t>Amanzi</a:t>
            </a:r>
            <a:r>
              <a:rPr lang="en-US" sz="2400" dirty="0">
                <a:latin typeface="Roboto" panose="02000000000000000000" pitchFamily="2" charset="0"/>
                <a:ea typeface="Roboto" panose="02000000000000000000" pitchFamily="2" charset="0"/>
                <a:cs typeface="Roboto" panose="02000000000000000000" pitchFamily="2" charset="0"/>
              </a:rPr>
              <a:t>/ATS</a:t>
            </a:r>
          </a:p>
          <a:p>
            <a:r>
              <a:rPr lang="en-US" sz="2400" dirty="0">
                <a:latin typeface="Roboto" panose="02000000000000000000" pitchFamily="2" charset="0"/>
                <a:ea typeface="Roboto" panose="02000000000000000000" pitchFamily="2" charset="0"/>
                <a:cs typeface="Roboto" panose="02000000000000000000" pitchFamily="2" charset="0"/>
                <a:hlinkClick r:id="rId5"/>
              </a:rPr>
              <a:t>https://</a:t>
            </a:r>
            <a:r>
              <a:rPr lang="en-US" sz="2400" dirty="0" err="1">
                <a:latin typeface="Roboto" panose="02000000000000000000" pitchFamily="2" charset="0"/>
                <a:ea typeface="Roboto" panose="02000000000000000000" pitchFamily="2" charset="0"/>
                <a:cs typeface="Roboto" panose="02000000000000000000" pitchFamily="2" charset="0"/>
                <a:hlinkClick r:id="rId5"/>
              </a:rPr>
              <a:t>amanzi.github.io</a:t>
            </a:r>
            <a:r>
              <a:rPr lang="en-US" sz="2400" dirty="0">
                <a:latin typeface="Roboto" panose="02000000000000000000" pitchFamily="2" charset="0"/>
                <a:ea typeface="Roboto" panose="02000000000000000000" pitchFamily="2" charset="0"/>
                <a:cs typeface="Roboto" panose="02000000000000000000" pitchFamily="2" charset="0"/>
                <a:hlinkClick r:id="rId5"/>
              </a:rPr>
              <a:t>/</a:t>
            </a:r>
            <a:endParaRPr lang="en-US" sz="2400" dirty="0">
              <a:latin typeface="Roboto" panose="02000000000000000000" pitchFamily="2" charset="0"/>
              <a:ea typeface="Roboto" panose="02000000000000000000" pitchFamily="2" charset="0"/>
              <a:cs typeface="Roboto" panose="02000000000000000000" pitchFamily="2" charset="0"/>
            </a:endParaRPr>
          </a:p>
          <a:p>
            <a:endParaRPr lang="en-US" sz="2400" dirty="0">
              <a:latin typeface="Roboto" panose="02000000000000000000" pitchFamily="2" charset="0"/>
              <a:ea typeface="Roboto" panose="02000000000000000000" pitchFamily="2" charset="0"/>
              <a:cs typeface="Roboto" panose="02000000000000000000" pitchFamily="2" charset="0"/>
            </a:endParaRPr>
          </a:p>
          <a:p>
            <a:r>
              <a:rPr lang="en-US" sz="2400" dirty="0">
                <a:latin typeface="Roboto" panose="02000000000000000000" pitchFamily="2" charset="0"/>
                <a:ea typeface="Roboto" panose="02000000000000000000" pitchFamily="2" charset="0"/>
                <a:cs typeface="Roboto" panose="02000000000000000000" pitchFamily="2" charset="0"/>
              </a:rPr>
              <a:t>Ideas-Watershed</a:t>
            </a:r>
          </a:p>
          <a:p>
            <a:r>
              <a:rPr lang="en-US" sz="2400" dirty="0">
                <a:latin typeface="Roboto" panose="02000000000000000000" pitchFamily="2" charset="0"/>
                <a:ea typeface="Roboto" panose="02000000000000000000" pitchFamily="2" charset="0"/>
                <a:cs typeface="Roboto" panose="02000000000000000000" pitchFamily="2" charset="0"/>
                <a:hlinkClick r:id="rId6"/>
              </a:rPr>
              <a:t>https://ideas-</a:t>
            </a:r>
            <a:r>
              <a:rPr lang="en-US" sz="2400" dirty="0" err="1">
                <a:latin typeface="Roboto" panose="02000000000000000000" pitchFamily="2" charset="0"/>
                <a:ea typeface="Roboto" panose="02000000000000000000" pitchFamily="2" charset="0"/>
                <a:cs typeface="Roboto" panose="02000000000000000000" pitchFamily="2" charset="0"/>
                <a:hlinkClick r:id="rId6"/>
              </a:rPr>
              <a:t>watersheds.github.io</a:t>
            </a:r>
            <a:r>
              <a:rPr lang="en-US" sz="2400" dirty="0">
                <a:latin typeface="Roboto" panose="02000000000000000000" pitchFamily="2" charset="0"/>
                <a:ea typeface="Roboto" panose="02000000000000000000" pitchFamily="2" charset="0"/>
                <a:cs typeface="Roboto" panose="02000000000000000000" pitchFamily="2" charset="0"/>
                <a:hlinkClick r:id="rId6"/>
              </a:rPr>
              <a:t>/</a:t>
            </a:r>
            <a:endParaRPr lang="en-US" sz="2400" dirty="0">
              <a:latin typeface="Roboto" panose="02000000000000000000" pitchFamily="2" charset="0"/>
              <a:ea typeface="Roboto" panose="02000000000000000000" pitchFamily="2" charset="0"/>
              <a:cs typeface="Roboto" panose="02000000000000000000" pitchFamily="2" charset="0"/>
            </a:endParaRPr>
          </a:p>
          <a:p>
            <a:endParaRPr lang="en-US" sz="2400" dirty="0">
              <a:latin typeface="Roboto" panose="02000000000000000000" pitchFamily="2" charset="0"/>
              <a:ea typeface="Roboto" panose="02000000000000000000" pitchFamily="2" charset="0"/>
              <a:cs typeface="Roboto" panose="02000000000000000000" pitchFamily="2" charset="0"/>
            </a:endParaRPr>
          </a:p>
          <a:p>
            <a:endParaRPr lang="en-US" dirty="0"/>
          </a:p>
          <a:p>
            <a:endParaRPr lang="en-US" dirty="0"/>
          </a:p>
          <a:p>
            <a:endParaRPr lang="en-US" dirty="0"/>
          </a:p>
        </p:txBody>
      </p:sp>
      <p:sp>
        <p:nvSpPr>
          <p:cNvPr id="10" name="TextBox 9">
            <a:extLst>
              <a:ext uri="{FF2B5EF4-FFF2-40B4-BE49-F238E27FC236}">
                <a16:creationId xmlns:a16="http://schemas.microsoft.com/office/drawing/2014/main" id="{41DD216D-7270-5702-3B93-E6D9BFFFCF2F}"/>
              </a:ext>
            </a:extLst>
          </p:cNvPr>
          <p:cNvSpPr txBox="1"/>
          <p:nvPr/>
        </p:nvSpPr>
        <p:spPr>
          <a:xfrm>
            <a:off x="13013635" y="7978675"/>
            <a:ext cx="4724400" cy="1200329"/>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cs typeface="Roboto" panose="02000000000000000000" pitchFamily="2" charset="0"/>
              </a:rPr>
              <a:t>GitHub Code Examples</a:t>
            </a:r>
          </a:p>
        </p:txBody>
      </p:sp>
      <p:sp>
        <p:nvSpPr>
          <p:cNvPr id="11" name="TextBox 10">
            <a:hlinkClick r:id="rId7"/>
            <a:extLst>
              <a:ext uri="{FF2B5EF4-FFF2-40B4-BE49-F238E27FC236}">
                <a16:creationId xmlns:a16="http://schemas.microsoft.com/office/drawing/2014/main" id="{7020EDA9-4AEB-1167-330E-2C11D43CD9F3}"/>
              </a:ext>
            </a:extLst>
          </p:cNvPr>
          <p:cNvSpPr txBox="1"/>
          <p:nvPr/>
        </p:nvSpPr>
        <p:spPr>
          <a:xfrm>
            <a:off x="13030200" y="9213791"/>
            <a:ext cx="4724400" cy="1107996"/>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hlinkClick r:id="rId7"/>
              </a:rPr>
              <a:t>https://</a:t>
            </a:r>
            <a:r>
              <a:rPr lang="en-US" sz="2400" dirty="0" err="1">
                <a:latin typeface="Roboto" panose="02000000000000000000" pitchFamily="2" charset="0"/>
                <a:ea typeface="Roboto" panose="02000000000000000000" pitchFamily="2" charset="0"/>
                <a:cs typeface="Roboto" panose="02000000000000000000" pitchFamily="2" charset="0"/>
                <a:hlinkClick r:id="rId7"/>
              </a:rPr>
              <a:t>github.com</a:t>
            </a:r>
            <a:r>
              <a:rPr lang="en-US" sz="2400" dirty="0">
                <a:latin typeface="Roboto" panose="02000000000000000000" pitchFamily="2" charset="0"/>
                <a:ea typeface="Roboto" panose="02000000000000000000" pitchFamily="2" charset="0"/>
                <a:cs typeface="Roboto" panose="02000000000000000000" pitchFamily="2" charset="0"/>
                <a:hlinkClick r:id="rId7"/>
              </a:rPr>
              <a:t>/</a:t>
            </a:r>
            <a:r>
              <a:rPr lang="en-US" sz="2400" dirty="0" err="1">
                <a:latin typeface="Roboto" panose="02000000000000000000" pitchFamily="2" charset="0"/>
                <a:ea typeface="Roboto" panose="02000000000000000000" pitchFamily="2" charset="0"/>
                <a:cs typeface="Roboto" panose="02000000000000000000" pitchFamily="2" charset="0"/>
                <a:hlinkClick r:id="rId7"/>
              </a:rPr>
              <a:t>ehinrichs</a:t>
            </a:r>
            <a:r>
              <a:rPr lang="en-US" sz="2400" dirty="0">
                <a:latin typeface="Roboto" panose="02000000000000000000" pitchFamily="2" charset="0"/>
                <a:ea typeface="Roboto" panose="02000000000000000000" pitchFamily="2" charset="0"/>
                <a:cs typeface="Roboto" panose="02000000000000000000" pitchFamily="2" charset="0"/>
                <a:hlinkClick r:id="rId7"/>
              </a:rPr>
              <a:t>/e13</a:t>
            </a: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583799" cy="10287000"/>
            <a:chOff x="0" y="0"/>
            <a:chExt cx="1470630" cy="2709333"/>
          </a:xfrm>
        </p:grpSpPr>
        <p:sp>
          <p:nvSpPr>
            <p:cNvPr id="3" name="Freeform 3"/>
            <p:cNvSpPr/>
            <p:nvPr/>
          </p:nvSpPr>
          <p:spPr>
            <a:xfrm>
              <a:off x="0" y="0"/>
              <a:ext cx="1470630" cy="2709333"/>
            </a:xfrm>
            <a:custGeom>
              <a:avLst/>
              <a:gdLst/>
              <a:ahLst/>
              <a:cxnLst/>
              <a:rect l="l" t="t" r="r" b="b"/>
              <a:pathLst>
                <a:path w="1470630" h="2709333">
                  <a:moveTo>
                    <a:pt x="0" y="0"/>
                  </a:moveTo>
                  <a:lnTo>
                    <a:pt x="1470630" y="0"/>
                  </a:lnTo>
                  <a:lnTo>
                    <a:pt x="1470630" y="2709333"/>
                  </a:lnTo>
                  <a:lnTo>
                    <a:pt x="0" y="2709333"/>
                  </a:lnTo>
                  <a:close/>
                </a:path>
              </a:pathLst>
            </a:custGeom>
            <a:solidFill>
              <a:srgbClr val="000000"/>
            </a:solidFill>
          </p:spPr>
          <p:txBody>
            <a:bodyPr/>
            <a:lstStyle/>
            <a:p>
              <a:endParaRPr lang="en-US"/>
            </a:p>
          </p:txBody>
        </p:sp>
        <p:sp>
          <p:nvSpPr>
            <p:cNvPr id="4" name="TextBox 4"/>
            <p:cNvSpPr txBox="1"/>
            <p:nvPr/>
          </p:nvSpPr>
          <p:spPr>
            <a:xfrm>
              <a:off x="0" y="-9525"/>
              <a:ext cx="1470630" cy="2718858"/>
            </a:xfrm>
            <a:prstGeom prst="rect">
              <a:avLst/>
            </a:prstGeom>
          </p:spPr>
          <p:txBody>
            <a:bodyPr lIns="50800" tIns="50800" rIns="50800" bIns="50800" rtlCol="0" anchor="ctr"/>
            <a:lstStyle/>
            <a:p>
              <a:pPr algn="ctr">
                <a:lnSpc>
                  <a:spcPts val="2189"/>
                </a:lnSpc>
              </a:pPr>
              <a:endParaRPr/>
            </a:p>
          </p:txBody>
        </p:sp>
      </p:grpSp>
      <p:grpSp>
        <p:nvGrpSpPr>
          <p:cNvPr id="5" name="Group 5"/>
          <p:cNvGrpSpPr/>
          <p:nvPr/>
        </p:nvGrpSpPr>
        <p:grpSpPr>
          <a:xfrm>
            <a:off x="2616517" y="5655342"/>
            <a:ext cx="3778341" cy="37783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txBody>
            <a:bodyPr/>
            <a:lstStyle/>
            <a:p>
              <a:endParaRPr lang="en-US"/>
            </a:p>
          </p:txBody>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2189"/>
                </a:lnSpc>
              </a:pPr>
              <a:endParaRPr/>
            </a:p>
          </p:txBody>
        </p:sp>
      </p:grpSp>
      <p:grpSp>
        <p:nvGrpSpPr>
          <p:cNvPr id="8" name="Group 8"/>
          <p:cNvGrpSpPr/>
          <p:nvPr/>
        </p:nvGrpSpPr>
        <p:grpSpPr>
          <a:xfrm>
            <a:off x="2791900" y="5830725"/>
            <a:ext cx="3427575" cy="342757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7028" r="-214" b="-26590"/>
              </a:stretch>
            </a:blipFill>
          </p:spPr>
          <p:txBody>
            <a:bodyPr/>
            <a:lstStyle/>
            <a:p>
              <a:endParaRPr lang="en-US"/>
            </a:p>
          </p:txBody>
        </p:sp>
      </p:grpSp>
      <p:sp>
        <p:nvSpPr>
          <p:cNvPr id="10" name="TextBox 10"/>
          <p:cNvSpPr txBox="1"/>
          <p:nvPr/>
        </p:nvSpPr>
        <p:spPr>
          <a:xfrm>
            <a:off x="6740979" y="1019175"/>
            <a:ext cx="10518321" cy="1228725"/>
          </a:xfrm>
          <a:prstGeom prst="rect">
            <a:avLst/>
          </a:prstGeom>
        </p:spPr>
        <p:txBody>
          <a:bodyPr lIns="0" tIns="0" rIns="0" bIns="0" rtlCol="0" anchor="t">
            <a:spAutoFit/>
          </a:bodyPr>
          <a:lstStyle/>
          <a:p>
            <a:pPr marL="0" lvl="0" indent="0" algn="l">
              <a:lnSpc>
                <a:spcPts val="9600"/>
              </a:lnSpc>
              <a:spcBef>
                <a:spcPct val="0"/>
              </a:spcBef>
            </a:pPr>
            <a:r>
              <a:rPr lang="en-US" sz="8000" b="1">
                <a:solidFill>
                  <a:srgbClr val="090909"/>
                </a:solidFill>
                <a:latin typeface="Roboto Bold"/>
                <a:ea typeface="Roboto Bold"/>
                <a:cs typeface="Roboto Bold"/>
                <a:sym typeface="Roboto Bold"/>
              </a:rPr>
              <a:t>Erica Hinrichs</a:t>
            </a:r>
          </a:p>
        </p:txBody>
      </p:sp>
      <p:sp>
        <p:nvSpPr>
          <p:cNvPr id="11" name="TextBox 11"/>
          <p:cNvSpPr txBox="1"/>
          <p:nvPr/>
        </p:nvSpPr>
        <p:spPr>
          <a:xfrm>
            <a:off x="6740979" y="2979392"/>
            <a:ext cx="10518321" cy="4270400"/>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090909"/>
                </a:solidFill>
                <a:latin typeface="Roboto"/>
                <a:ea typeface="Roboto"/>
                <a:cs typeface="Roboto"/>
                <a:sym typeface="Roboto"/>
              </a:rPr>
              <a:t>Software Development/Maintenance</a:t>
            </a:r>
          </a:p>
          <a:p>
            <a:pPr marL="647700" lvl="1" indent="-323850" algn="l">
              <a:lnSpc>
                <a:spcPts val="4200"/>
              </a:lnSpc>
              <a:buFont typeface="Arial"/>
              <a:buChar char="•"/>
            </a:pPr>
            <a:r>
              <a:rPr lang="en-US" sz="3000" dirty="0">
                <a:solidFill>
                  <a:srgbClr val="090909"/>
                </a:solidFill>
                <a:latin typeface="Roboto"/>
                <a:ea typeface="Roboto"/>
                <a:cs typeface="Roboto"/>
                <a:sym typeface="Roboto"/>
              </a:rPr>
              <a:t>DevOps and Git repository Management</a:t>
            </a:r>
          </a:p>
          <a:p>
            <a:pPr marL="647700" lvl="1" indent="-323850" algn="l">
              <a:lnSpc>
                <a:spcPts val="4200"/>
              </a:lnSpc>
              <a:buFont typeface="Arial"/>
              <a:buChar char="•"/>
            </a:pPr>
            <a:r>
              <a:rPr lang="en-US" sz="3000" dirty="0">
                <a:solidFill>
                  <a:srgbClr val="090909"/>
                </a:solidFill>
                <a:latin typeface="Roboto"/>
                <a:ea typeface="Roboto"/>
                <a:cs typeface="Roboto"/>
                <a:sym typeface="Roboto"/>
              </a:rPr>
              <a:t>Linux Server Administration and Development</a:t>
            </a:r>
          </a:p>
          <a:p>
            <a:pPr marL="647700" lvl="1" indent="-323850" algn="l">
              <a:lnSpc>
                <a:spcPts val="4200"/>
              </a:lnSpc>
              <a:buFont typeface="Arial"/>
              <a:buChar char="•"/>
            </a:pPr>
            <a:r>
              <a:rPr lang="en-US" sz="3000" dirty="0">
                <a:solidFill>
                  <a:srgbClr val="090909"/>
                </a:solidFill>
                <a:latin typeface="Roboto"/>
                <a:ea typeface="Roboto"/>
                <a:cs typeface="Roboto"/>
                <a:sym typeface="Roboto"/>
              </a:rPr>
              <a:t>Website Development and Maintenance</a:t>
            </a:r>
          </a:p>
          <a:p>
            <a:pPr marL="647700" lvl="1" indent="-323850" algn="l">
              <a:lnSpc>
                <a:spcPts val="4200"/>
              </a:lnSpc>
              <a:buFont typeface="Arial"/>
              <a:buChar char="•"/>
            </a:pPr>
            <a:r>
              <a:rPr lang="en-US" sz="3000" dirty="0">
                <a:solidFill>
                  <a:srgbClr val="090909"/>
                </a:solidFill>
                <a:latin typeface="Roboto"/>
                <a:ea typeface="Roboto"/>
                <a:cs typeface="Roboto"/>
                <a:sym typeface="Roboto"/>
              </a:rPr>
              <a:t>General User Support for Linux, Mac, and Windows</a:t>
            </a:r>
          </a:p>
          <a:p>
            <a:pPr marL="647700" lvl="1" indent="-323850" algn="l">
              <a:lnSpc>
                <a:spcPts val="4200"/>
              </a:lnSpc>
              <a:buFont typeface="Arial"/>
              <a:buChar char="•"/>
            </a:pPr>
            <a:r>
              <a:rPr lang="en-US" sz="3000" dirty="0">
                <a:solidFill>
                  <a:srgbClr val="090909"/>
                </a:solidFill>
                <a:latin typeface="Roboto"/>
                <a:ea typeface="Roboto"/>
                <a:cs typeface="Roboto"/>
                <a:sym typeface="Roboto"/>
              </a:rPr>
              <a:t>Mesh Generation, model simulation</a:t>
            </a:r>
          </a:p>
          <a:p>
            <a:pPr marL="647700" lvl="1" indent="-323850" algn="l">
              <a:lnSpc>
                <a:spcPts val="4200"/>
              </a:lnSpc>
              <a:buFont typeface="Arial"/>
              <a:buChar char="•"/>
            </a:pPr>
            <a:r>
              <a:rPr lang="en-US" sz="3000" dirty="0">
                <a:solidFill>
                  <a:srgbClr val="090909"/>
                </a:solidFill>
                <a:latin typeface="Roboto"/>
                <a:ea typeface="Roboto"/>
                <a:cs typeface="Roboto"/>
                <a:sym typeface="Roboto"/>
              </a:rPr>
              <a:t>Broad background that includes mechanical as well as computer and software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AEB24E2-F2AC-4DCC-B396-9AB7F613E244}"/>
              </a:ext>
            </a:extLst>
          </p:cNvPr>
          <p:cNvGrpSpPr/>
          <p:nvPr/>
        </p:nvGrpSpPr>
        <p:grpSpPr>
          <a:xfrm>
            <a:off x="9661534" y="1013732"/>
            <a:ext cx="7247878" cy="8027846"/>
            <a:chOff x="1270279" y="1151348"/>
            <a:chExt cx="7247878" cy="8027846"/>
          </a:xfrm>
        </p:grpSpPr>
        <p:grpSp>
          <p:nvGrpSpPr>
            <p:cNvPr id="3" name="Group 3"/>
            <p:cNvGrpSpPr/>
            <p:nvPr/>
          </p:nvGrpSpPr>
          <p:grpSpPr>
            <a:xfrm>
              <a:off x="5000451" y="7248482"/>
              <a:ext cx="3517706" cy="1173243"/>
              <a:chOff x="0" y="0"/>
              <a:chExt cx="4690274" cy="1564324"/>
            </a:xfrm>
          </p:grpSpPr>
          <p:sp>
            <p:nvSpPr>
              <p:cNvPr id="4" name="Freeform 4"/>
              <p:cNvSpPr/>
              <p:nvPr/>
            </p:nvSpPr>
            <p:spPr>
              <a:xfrm>
                <a:off x="0" y="0"/>
                <a:ext cx="1564324" cy="1564324"/>
              </a:xfrm>
              <a:custGeom>
                <a:avLst/>
                <a:gdLst/>
                <a:ahLst/>
                <a:cxnLst/>
                <a:rect l="l" t="t" r="r" b="b"/>
                <a:pathLst>
                  <a:path w="1564324" h="1564324">
                    <a:moveTo>
                      <a:pt x="0" y="0"/>
                    </a:moveTo>
                    <a:lnTo>
                      <a:pt x="1564324" y="0"/>
                    </a:lnTo>
                    <a:lnTo>
                      <a:pt x="1564324" y="1564324"/>
                    </a:lnTo>
                    <a:lnTo>
                      <a:pt x="0" y="156432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564324" y="205408"/>
                <a:ext cx="3125950" cy="1055691"/>
              </a:xfrm>
              <a:prstGeom prst="rect">
                <a:avLst/>
              </a:prstGeom>
            </p:spPr>
            <p:txBody>
              <a:bodyPr lIns="0" tIns="0" rIns="0" bIns="0" rtlCol="0" anchor="t">
                <a:spAutoFit/>
              </a:bodyPr>
              <a:lstStyle/>
              <a:p>
                <a:pPr algn="ctr">
                  <a:lnSpc>
                    <a:spcPts val="6771"/>
                  </a:lnSpc>
                </a:pPr>
                <a:r>
                  <a:rPr lang="en-US" sz="4836" b="1" dirty="0" err="1">
                    <a:solidFill>
                      <a:srgbClr val="000000"/>
                    </a:solidFill>
                    <a:latin typeface="Canva Sans Bold"/>
                    <a:ea typeface="Canva Sans Bold"/>
                    <a:cs typeface="Canva Sans Bold"/>
                    <a:sym typeface="Canva Sans Bold"/>
                  </a:rPr>
                  <a:t>LaGriT</a:t>
                </a:r>
                <a:endParaRPr lang="en-US" sz="4836" b="1" dirty="0">
                  <a:solidFill>
                    <a:srgbClr val="000000"/>
                  </a:solidFill>
                  <a:latin typeface="Canva Sans Bold"/>
                  <a:ea typeface="Canva Sans Bold"/>
                  <a:cs typeface="Canva Sans Bold"/>
                  <a:sym typeface="Canva Sans Bold"/>
                </a:endParaRPr>
              </a:p>
            </p:txBody>
          </p:sp>
        </p:grpSp>
        <p:grpSp>
          <p:nvGrpSpPr>
            <p:cNvPr id="6" name="Group 6"/>
            <p:cNvGrpSpPr/>
            <p:nvPr/>
          </p:nvGrpSpPr>
          <p:grpSpPr>
            <a:xfrm>
              <a:off x="1885836" y="5814843"/>
              <a:ext cx="6445722" cy="1785508"/>
              <a:chOff x="0" y="0"/>
              <a:chExt cx="8594296" cy="2380678"/>
            </a:xfrm>
          </p:grpSpPr>
          <p:sp>
            <p:nvSpPr>
              <p:cNvPr id="7" name="Freeform 7"/>
              <p:cNvSpPr/>
              <p:nvPr/>
            </p:nvSpPr>
            <p:spPr>
              <a:xfrm>
                <a:off x="0" y="0"/>
                <a:ext cx="2890049" cy="2380678"/>
              </a:xfrm>
              <a:custGeom>
                <a:avLst/>
                <a:gdLst/>
                <a:ahLst/>
                <a:cxnLst/>
                <a:rect l="l" t="t" r="r" b="b"/>
                <a:pathLst>
                  <a:path w="2890049" h="2380678">
                    <a:moveTo>
                      <a:pt x="0" y="0"/>
                    </a:moveTo>
                    <a:lnTo>
                      <a:pt x="2890049" y="0"/>
                    </a:lnTo>
                    <a:lnTo>
                      <a:pt x="2890049" y="2380678"/>
                    </a:lnTo>
                    <a:lnTo>
                      <a:pt x="0" y="2380678"/>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2151791" y="840468"/>
                <a:ext cx="6442505" cy="732224"/>
              </a:xfrm>
              <a:prstGeom prst="rect">
                <a:avLst/>
              </a:prstGeom>
            </p:spPr>
            <p:txBody>
              <a:bodyPr wrap="square" lIns="0" tIns="0" rIns="0" bIns="0" rtlCol="0" anchor="t">
                <a:spAutoFit/>
              </a:bodyPr>
              <a:lstStyle/>
              <a:p>
                <a:pPr algn="ctr">
                  <a:lnSpc>
                    <a:spcPts val="4609"/>
                  </a:lnSpc>
                  <a:spcBef>
                    <a:spcPct val="0"/>
                  </a:spcBef>
                </a:pPr>
                <a:r>
                  <a:rPr lang="en-US" sz="3292" dirty="0">
                    <a:solidFill>
                      <a:srgbClr val="000000"/>
                    </a:solidFill>
                    <a:latin typeface="Roboto"/>
                    <a:ea typeface="Roboto"/>
                    <a:cs typeface="Roboto"/>
                    <a:sym typeface="Roboto"/>
                  </a:rPr>
                  <a:t>Watershed Workflow</a:t>
                </a:r>
              </a:p>
            </p:txBody>
          </p:sp>
        </p:grpSp>
        <p:sp>
          <p:nvSpPr>
            <p:cNvPr id="9" name="Freeform 9"/>
            <p:cNvSpPr/>
            <p:nvPr/>
          </p:nvSpPr>
          <p:spPr>
            <a:xfrm>
              <a:off x="4483906" y="5109982"/>
              <a:ext cx="3814752" cy="948920"/>
            </a:xfrm>
            <a:custGeom>
              <a:avLst/>
              <a:gdLst/>
              <a:ahLst/>
              <a:cxnLst/>
              <a:rect l="l" t="t" r="r" b="b"/>
              <a:pathLst>
                <a:path w="3814752" h="948920">
                  <a:moveTo>
                    <a:pt x="0" y="0"/>
                  </a:moveTo>
                  <a:lnTo>
                    <a:pt x="3814752" y="0"/>
                  </a:lnTo>
                  <a:lnTo>
                    <a:pt x="3814752" y="948919"/>
                  </a:lnTo>
                  <a:lnTo>
                    <a:pt x="0" y="948919"/>
                  </a:lnTo>
                  <a:lnTo>
                    <a:pt x="0" y="0"/>
                  </a:lnTo>
                  <a:close/>
                </a:path>
              </a:pathLst>
            </a:custGeom>
            <a:blipFill>
              <a:blip r:embed="rId5"/>
              <a:stretch>
                <a:fillRect/>
              </a:stretch>
            </a:blipFill>
          </p:spPr>
          <p:txBody>
            <a:bodyPr/>
            <a:lstStyle/>
            <a:p>
              <a:endParaRPr lang="en-US"/>
            </a:p>
          </p:txBody>
        </p:sp>
        <p:sp>
          <p:nvSpPr>
            <p:cNvPr id="10" name="Freeform 10"/>
            <p:cNvSpPr/>
            <p:nvPr/>
          </p:nvSpPr>
          <p:spPr>
            <a:xfrm>
              <a:off x="1637272" y="8171851"/>
              <a:ext cx="3176307" cy="1007343"/>
            </a:xfrm>
            <a:custGeom>
              <a:avLst/>
              <a:gdLst/>
              <a:ahLst/>
              <a:cxnLst/>
              <a:rect l="l" t="t" r="r" b="b"/>
              <a:pathLst>
                <a:path w="3176307" h="1007343">
                  <a:moveTo>
                    <a:pt x="0" y="0"/>
                  </a:moveTo>
                  <a:lnTo>
                    <a:pt x="3176307" y="0"/>
                  </a:lnTo>
                  <a:lnTo>
                    <a:pt x="3176307" y="1007343"/>
                  </a:lnTo>
                  <a:lnTo>
                    <a:pt x="0" y="1007343"/>
                  </a:lnTo>
                  <a:lnTo>
                    <a:pt x="0" y="0"/>
                  </a:lnTo>
                  <a:close/>
                </a:path>
              </a:pathLst>
            </a:custGeom>
            <a:blipFill>
              <a:blip r:embed="rId6"/>
              <a:stretch>
                <a:fillRect/>
              </a:stretch>
            </a:blipFill>
          </p:spPr>
          <p:txBody>
            <a:bodyPr/>
            <a:lstStyle/>
            <a:p>
              <a:endParaRPr lang="en-US"/>
            </a:p>
          </p:txBody>
        </p:sp>
        <p:sp>
          <p:nvSpPr>
            <p:cNvPr id="19" name="Freeform 19"/>
            <p:cNvSpPr/>
            <p:nvPr/>
          </p:nvSpPr>
          <p:spPr>
            <a:xfrm>
              <a:off x="3532580" y="2011745"/>
              <a:ext cx="4766078" cy="1888559"/>
            </a:xfrm>
            <a:custGeom>
              <a:avLst/>
              <a:gdLst/>
              <a:ahLst/>
              <a:cxnLst/>
              <a:rect l="l" t="t" r="r" b="b"/>
              <a:pathLst>
                <a:path w="4766078" h="1888559">
                  <a:moveTo>
                    <a:pt x="0" y="0"/>
                  </a:moveTo>
                  <a:lnTo>
                    <a:pt x="4766078" y="0"/>
                  </a:lnTo>
                  <a:lnTo>
                    <a:pt x="4766078" y="1888558"/>
                  </a:lnTo>
                  <a:lnTo>
                    <a:pt x="0" y="1888558"/>
                  </a:lnTo>
                  <a:lnTo>
                    <a:pt x="0" y="0"/>
                  </a:lnTo>
                  <a:close/>
                </a:path>
              </a:pathLst>
            </a:custGeom>
            <a:blipFill>
              <a:blip r:embed="rId7"/>
              <a:stretch>
                <a:fillRect/>
              </a:stretch>
            </a:blipFill>
          </p:spPr>
          <p:txBody>
            <a:bodyPr/>
            <a:lstStyle/>
            <a:p>
              <a:endParaRPr lang="en-US"/>
            </a:p>
          </p:txBody>
        </p:sp>
        <p:sp>
          <p:nvSpPr>
            <p:cNvPr id="20" name="Freeform 20"/>
            <p:cNvSpPr/>
            <p:nvPr/>
          </p:nvSpPr>
          <p:spPr>
            <a:xfrm>
              <a:off x="1270279" y="3989175"/>
              <a:ext cx="4290489" cy="1120807"/>
            </a:xfrm>
            <a:custGeom>
              <a:avLst/>
              <a:gdLst/>
              <a:ahLst/>
              <a:cxnLst/>
              <a:rect l="l" t="t" r="r" b="b"/>
              <a:pathLst>
                <a:path w="4290489" h="1120807">
                  <a:moveTo>
                    <a:pt x="0" y="0"/>
                  </a:moveTo>
                  <a:lnTo>
                    <a:pt x="4290489" y="0"/>
                  </a:lnTo>
                  <a:lnTo>
                    <a:pt x="4290489" y="1120807"/>
                  </a:lnTo>
                  <a:lnTo>
                    <a:pt x="0" y="1120807"/>
                  </a:lnTo>
                  <a:lnTo>
                    <a:pt x="0" y="0"/>
                  </a:lnTo>
                  <a:close/>
                </a:path>
              </a:pathLst>
            </a:custGeom>
            <a:blipFill>
              <a:blip r:embed="rId8"/>
              <a:stretch>
                <a:fillRect/>
              </a:stretch>
            </a:blipFill>
          </p:spPr>
          <p:txBody>
            <a:bodyPr/>
            <a:lstStyle/>
            <a:p>
              <a:endParaRPr lang="en-US"/>
            </a:p>
          </p:txBody>
        </p:sp>
        <p:sp>
          <p:nvSpPr>
            <p:cNvPr id="21" name="TextBox 21"/>
            <p:cNvSpPr txBox="1"/>
            <p:nvPr/>
          </p:nvSpPr>
          <p:spPr>
            <a:xfrm>
              <a:off x="1747720" y="1151348"/>
              <a:ext cx="6131719" cy="771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a:ea typeface="Roboto Bold"/>
                  <a:cs typeface="Roboto Bold"/>
                  <a:sym typeface="Roboto Bold"/>
                </a:rPr>
                <a:t>Software </a:t>
              </a:r>
            </a:p>
          </p:txBody>
        </p:sp>
      </p:grpSp>
      <p:grpSp>
        <p:nvGrpSpPr>
          <p:cNvPr id="24" name="Group 23">
            <a:extLst>
              <a:ext uri="{FF2B5EF4-FFF2-40B4-BE49-F238E27FC236}">
                <a16:creationId xmlns:a16="http://schemas.microsoft.com/office/drawing/2014/main" id="{9D608F44-8148-56A8-70AC-FA62823CE164}"/>
              </a:ext>
            </a:extLst>
          </p:cNvPr>
          <p:cNvGrpSpPr/>
          <p:nvPr/>
        </p:nvGrpSpPr>
        <p:grpSpPr>
          <a:xfrm>
            <a:off x="-10886" y="-5443"/>
            <a:ext cx="9154886" cy="10292443"/>
            <a:chOff x="9132788" y="21771"/>
            <a:chExt cx="9144000" cy="10287000"/>
          </a:xfrm>
        </p:grpSpPr>
        <p:sp>
          <p:nvSpPr>
            <p:cNvPr id="2" name="AutoShape 2"/>
            <p:cNvSpPr/>
            <p:nvPr/>
          </p:nvSpPr>
          <p:spPr>
            <a:xfrm>
              <a:off x="9132788" y="21771"/>
              <a:ext cx="9144000" cy="10287000"/>
            </a:xfrm>
            <a:prstGeom prst="rect">
              <a:avLst/>
            </a:prstGeom>
            <a:solidFill>
              <a:srgbClr val="090909"/>
            </a:solidFill>
          </p:spPr>
          <p:txBody>
            <a:bodyPr/>
            <a:lstStyle/>
            <a:p>
              <a:endParaRPr lang="en-US"/>
            </a:p>
          </p:txBody>
        </p:sp>
        <p:sp>
          <p:nvSpPr>
            <p:cNvPr id="11" name="Freeform 11"/>
            <p:cNvSpPr/>
            <p:nvPr/>
          </p:nvSpPr>
          <p:spPr>
            <a:xfrm>
              <a:off x="9693004" y="4028985"/>
              <a:ext cx="3882380" cy="1941190"/>
            </a:xfrm>
            <a:custGeom>
              <a:avLst/>
              <a:gdLst/>
              <a:ahLst/>
              <a:cxnLst/>
              <a:rect l="l" t="t" r="r" b="b"/>
              <a:pathLst>
                <a:path w="3882380" h="1941190">
                  <a:moveTo>
                    <a:pt x="0" y="0"/>
                  </a:moveTo>
                  <a:lnTo>
                    <a:pt x="3882379" y="0"/>
                  </a:lnTo>
                  <a:lnTo>
                    <a:pt x="3882379" y="1941190"/>
                  </a:lnTo>
                  <a:lnTo>
                    <a:pt x="0" y="1941190"/>
                  </a:lnTo>
                  <a:lnTo>
                    <a:pt x="0" y="0"/>
                  </a:lnTo>
                  <a:close/>
                </a:path>
              </a:pathLst>
            </a:custGeom>
            <a:blipFill>
              <a:blip r:embed="rId9"/>
              <a:stretch>
                <a:fillRect/>
              </a:stretch>
            </a:blipFill>
          </p:spPr>
          <p:txBody>
            <a:bodyPr/>
            <a:lstStyle/>
            <a:p>
              <a:endParaRPr lang="en-US"/>
            </a:p>
          </p:txBody>
        </p:sp>
        <p:grpSp>
          <p:nvGrpSpPr>
            <p:cNvPr id="12" name="Group 12"/>
            <p:cNvGrpSpPr/>
            <p:nvPr/>
          </p:nvGrpSpPr>
          <p:grpSpPr>
            <a:xfrm>
              <a:off x="13575383" y="4435227"/>
              <a:ext cx="3107282" cy="1128706"/>
              <a:chOff x="0" y="0"/>
              <a:chExt cx="4143042" cy="1504942"/>
            </a:xfrm>
          </p:grpSpPr>
          <p:sp>
            <p:nvSpPr>
              <p:cNvPr id="13" name="Freeform 13"/>
              <p:cNvSpPr/>
              <p:nvPr/>
            </p:nvSpPr>
            <p:spPr>
              <a:xfrm>
                <a:off x="0" y="342900"/>
                <a:ext cx="2834248" cy="1162042"/>
              </a:xfrm>
              <a:custGeom>
                <a:avLst/>
                <a:gdLst/>
                <a:ahLst/>
                <a:cxnLst/>
                <a:rect l="l" t="t" r="r" b="b"/>
                <a:pathLst>
                  <a:path w="2834248" h="1162042">
                    <a:moveTo>
                      <a:pt x="0" y="0"/>
                    </a:moveTo>
                    <a:lnTo>
                      <a:pt x="2834248" y="0"/>
                    </a:lnTo>
                    <a:lnTo>
                      <a:pt x="2834248" y="1162042"/>
                    </a:lnTo>
                    <a:lnTo>
                      <a:pt x="0" y="1162042"/>
                    </a:lnTo>
                    <a:lnTo>
                      <a:pt x="0" y="0"/>
                    </a:lnTo>
                    <a:close/>
                  </a:path>
                </a:pathLst>
              </a:custGeom>
              <a:blipFill>
                <a:blip r:embed="rId10"/>
                <a:stretch>
                  <a:fillRect/>
                </a:stretch>
              </a:blipFill>
            </p:spPr>
            <p:txBody>
              <a:bodyPr/>
              <a:lstStyle/>
              <a:p>
                <a:endParaRPr lang="en-US"/>
              </a:p>
            </p:txBody>
          </p:sp>
          <p:sp>
            <p:nvSpPr>
              <p:cNvPr id="14" name="Freeform 14"/>
              <p:cNvSpPr/>
              <p:nvPr/>
            </p:nvSpPr>
            <p:spPr>
              <a:xfrm>
                <a:off x="2834248" y="0"/>
                <a:ext cx="1308794" cy="1280342"/>
              </a:xfrm>
              <a:custGeom>
                <a:avLst/>
                <a:gdLst/>
                <a:ahLst/>
                <a:cxnLst/>
                <a:rect l="l" t="t" r="r" b="b"/>
                <a:pathLst>
                  <a:path w="1308794" h="1280342">
                    <a:moveTo>
                      <a:pt x="0" y="0"/>
                    </a:moveTo>
                    <a:lnTo>
                      <a:pt x="1308794" y="0"/>
                    </a:lnTo>
                    <a:lnTo>
                      <a:pt x="1308794" y="1280342"/>
                    </a:lnTo>
                    <a:lnTo>
                      <a:pt x="0" y="1280342"/>
                    </a:lnTo>
                    <a:lnTo>
                      <a:pt x="0" y="0"/>
                    </a:lnTo>
                    <a:close/>
                  </a:path>
                </a:pathLst>
              </a:custGeom>
              <a:blipFill>
                <a:blip r:embed="rId11"/>
                <a:stretch>
                  <a:fillRect/>
                </a:stretch>
              </a:blipFill>
            </p:spPr>
            <p:txBody>
              <a:bodyPr/>
              <a:lstStyle/>
              <a:p>
                <a:endParaRPr lang="en-US"/>
              </a:p>
            </p:txBody>
          </p:sp>
        </p:grpSp>
        <p:sp>
          <p:nvSpPr>
            <p:cNvPr id="15" name="Freeform 15"/>
            <p:cNvSpPr/>
            <p:nvPr/>
          </p:nvSpPr>
          <p:spPr>
            <a:xfrm>
              <a:off x="11108452" y="6292712"/>
              <a:ext cx="3717663" cy="1426653"/>
            </a:xfrm>
            <a:custGeom>
              <a:avLst/>
              <a:gdLst/>
              <a:ahLst/>
              <a:cxnLst/>
              <a:rect l="l" t="t" r="r" b="b"/>
              <a:pathLst>
                <a:path w="3717663" h="1426653">
                  <a:moveTo>
                    <a:pt x="0" y="0"/>
                  </a:moveTo>
                  <a:lnTo>
                    <a:pt x="3717663" y="0"/>
                  </a:lnTo>
                  <a:lnTo>
                    <a:pt x="3717663" y="1426653"/>
                  </a:lnTo>
                  <a:lnTo>
                    <a:pt x="0" y="1426653"/>
                  </a:lnTo>
                  <a:lnTo>
                    <a:pt x="0" y="0"/>
                  </a:lnTo>
                  <a:close/>
                </a:path>
              </a:pathLst>
            </a:custGeom>
            <a:blipFill>
              <a:blip r:embed="rId12"/>
              <a:stretch>
                <a:fillRect/>
              </a:stretch>
            </a:blipFill>
          </p:spPr>
          <p:txBody>
            <a:bodyPr/>
            <a:lstStyle/>
            <a:p>
              <a:endParaRPr lang="en-US"/>
            </a:p>
          </p:txBody>
        </p:sp>
        <p:sp>
          <p:nvSpPr>
            <p:cNvPr id="16" name="Freeform 16"/>
            <p:cNvSpPr/>
            <p:nvPr/>
          </p:nvSpPr>
          <p:spPr>
            <a:xfrm>
              <a:off x="15354535" y="6591701"/>
              <a:ext cx="1549478" cy="1796496"/>
            </a:xfrm>
            <a:custGeom>
              <a:avLst/>
              <a:gdLst/>
              <a:ahLst/>
              <a:cxnLst/>
              <a:rect l="l" t="t" r="r" b="b"/>
              <a:pathLst>
                <a:path w="1549478" h="1796496">
                  <a:moveTo>
                    <a:pt x="0" y="0"/>
                  </a:moveTo>
                  <a:lnTo>
                    <a:pt x="1549477" y="0"/>
                  </a:lnTo>
                  <a:lnTo>
                    <a:pt x="1549477" y="1796496"/>
                  </a:lnTo>
                  <a:lnTo>
                    <a:pt x="0" y="1796496"/>
                  </a:lnTo>
                  <a:lnTo>
                    <a:pt x="0" y="0"/>
                  </a:lnTo>
                  <a:close/>
                </a:path>
              </a:pathLst>
            </a:custGeom>
            <a:blipFill>
              <a:blip r:embed="rId13"/>
              <a:stretch>
                <a:fillRect/>
              </a:stretch>
            </a:blipFill>
          </p:spPr>
          <p:txBody>
            <a:bodyPr/>
            <a:lstStyle/>
            <a:p>
              <a:endParaRPr lang="en-US"/>
            </a:p>
          </p:txBody>
        </p:sp>
        <p:sp>
          <p:nvSpPr>
            <p:cNvPr id="17" name="Freeform 17"/>
            <p:cNvSpPr/>
            <p:nvPr/>
          </p:nvSpPr>
          <p:spPr>
            <a:xfrm>
              <a:off x="10039935" y="8041903"/>
              <a:ext cx="4125685" cy="956347"/>
            </a:xfrm>
            <a:custGeom>
              <a:avLst/>
              <a:gdLst/>
              <a:ahLst/>
              <a:cxnLst/>
              <a:rect l="l" t="t" r="r" b="b"/>
              <a:pathLst>
                <a:path w="4125685" h="956347">
                  <a:moveTo>
                    <a:pt x="0" y="0"/>
                  </a:moveTo>
                  <a:lnTo>
                    <a:pt x="4125685" y="0"/>
                  </a:lnTo>
                  <a:lnTo>
                    <a:pt x="4125685" y="956346"/>
                  </a:lnTo>
                  <a:lnTo>
                    <a:pt x="0" y="956346"/>
                  </a:lnTo>
                  <a:lnTo>
                    <a:pt x="0" y="0"/>
                  </a:lnTo>
                  <a:close/>
                </a:path>
              </a:pathLst>
            </a:custGeom>
            <a:blipFill>
              <a:blip r:embed="rId14"/>
              <a:stretch>
                <a:fillRect l="-945" r="-945"/>
              </a:stretch>
            </a:blipFill>
          </p:spPr>
          <p:txBody>
            <a:bodyPr/>
            <a:lstStyle/>
            <a:p>
              <a:endParaRPr lang="en-US"/>
            </a:p>
          </p:txBody>
        </p:sp>
        <p:sp>
          <p:nvSpPr>
            <p:cNvPr id="18" name="Freeform 18"/>
            <p:cNvSpPr/>
            <p:nvPr/>
          </p:nvSpPr>
          <p:spPr>
            <a:xfrm>
              <a:off x="12694879" y="2483333"/>
              <a:ext cx="3987786" cy="1044637"/>
            </a:xfrm>
            <a:custGeom>
              <a:avLst/>
              <a:gdLst/>
              <a:ahLst/>
              <a:cxnLst/>
              <a:rect l="l" t="t" r="r" b="b"/>
              <a:pathLst>
                <a:path w="3987786" h="1044637">
                  <a:moveTo>
                    <a:pt x="0" y="0"/>
                  </a:moveTo>
                  <a:lnTo>
                    <a:pt x="3987786" y="0"/>
                  </a:lnTo>
                  <a:lnTo>
                    <a:pt x="3987786" y="1044636"/>
                  </a:lnTo>
                  <a:lnTo>
                    <a:pt x="0" y="1044636"/>
                  </a:lnTo>
                  <a:lnTo>
                    <a:pt x="0" y="0"/>
                  </a:lnTo>
                  <a:close/>
                </a:path>
              </a:pathLst>
            </a:custGeom>
            <a:blipFill>
              <a:blip r:embed="rId15"/>
              <a:stretch>
                <a:fillRect/>
              </a:stretch>
            </a:blipFill>
          </p:spPr>
          <p:txBody>
            <a:bodyPr/>
            <a:lstStyle/>
            <a:p>
              <a:endParaRPr lang="en-US"/>
            </a:p>
          </p:txBody>
        </p:sp>
        <p:sp>
          <p:nvSpPr>
            <p:cNvPr id="22" name="TextBox 22"/>
            <p:cNvSpPr txBox="1"/>
            <p:nvPr/>
          </p:nvSpPr>
          <p:spPr>
            <a:xfrm>
              <a:off x="10638929" y="1040946"/>
              <a:ext cx="6131719" cy="771525"/>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Tools</a:t>
              </a:r>
            </a:p>
          </p:txBody>
        </p:sp>
      </p:grpSp>
      <p:grpSp>
        <p:nvGrpSpPr>
          <p:cNvPr id="27" name="Group 26">
            <a:extLst>
              <a:ext uri="{FF2B5EF4-FFF2-40B4-BE49-F238E27FC236}">
                <a16:creationId xmlns:a16="http://schemas.microsoft.com/office/drawing/2014/main" id="{60BF81BE-B9E2-DCA3-3D43-262B5DDB1B02}"/>
              </a:ext>
            </a:extLst>
          </p:cNvPr>
          <p:cNvGrpSpPr/>
          <p:nvPr/>
        </p:nvGrpSpPr>
        <p:grpSpPr>
          <a:xfrm>
            <a:off x="-10886" y="0"/>
            <a:ext cx="9154886" cy="10292443"/>
            <a:chOff x="9132788" y="21771"/>
            <a:chExt cx="9144000" cy="10287000"/>
          </a:xfrm>
        </p:grpSpPr>
        <p:sp>
          <p:nvSpPr>
            <p:cNvPr id="28" name="AutoShape 2">
              <a:extLst>
                <a:ext uri="{FF2B5EF4-FFF2-40B4-BE49-F238E27FC236}">
                  <a16:creationId xmlns:a16="http://schemas.microsoft.com/office/drawing/2014/main" id="{298EBB7F-DC44-63A5-E702-4659E4CD4FFC}"/>
                </a:ext>
              </a:extLst>
            </p:cNvPr>
            <p:cNvSpPr/>
            <p:nvPr/>
          </p:nvSpPr>
          <p:spPr>
            <a:xfrm>
              <a:off x="9132788" y="21771"/>
              <a:ext cx="9144000" cy="10287000"/>
            </a:xfrm>
            <a:prstGeom prst="rect">
              <a:avLst/>
            </a:prstGeom>
            <a:solidFill>
              <a:srgbClr val="090909"/>
            </a:solidFill>
          </p:spPr>
          <p:txBody>
            <a:bodyPr/>
            <a:lstStyle/>
            <a:p>
              <a:endParaRPr lang="en-US"/>
            </a:p>
          </p:txBody>
        </p:sp>
        <p:sp>
          <p:nvSpPr>
            <p:cNvPr id="29" name="Freeform 11">
              <a:extLst>
                <a:ext uri="{FF2B5EF4-FFF2-40B4-BE49-F238E27FC236}">
                  <a16:creationId xmlns:a16="http://schemas.microsoft.com/office/drawing/2014/main" id="{2E42EBEE-41AC-E955-F081-C140414E5DF4}"/>
                </a:ext>
              </a:extLst>
            </p:cNvPr>
            <p:cNvSpPr/>
            <p:nvPr/>
          </p:nvSpPr>
          <p:spPr>
            <a:xfrm>
              <a:off x="9693004" y="4028985"/>
              <a:ext cx="3882380" cy="1941190"/>
            </a:xfrm>
            <a:custGeom>
              <a:avLst/>
              <a:gdLst/>
              <a:ahLst/>
              <a:cxnLst/>
              <a:rect l="l" t="t" r="r" b="b"/>
              <a:pathLst>
                <a:path w="3882380" h="1941190">
                  <a:moveTo>
                    <a:pt x="0" y="0"/>
                  </a:moveTo>
                  <a:lnTo>
                    <a:pt x="3882379" y="0"/>
                  </a:lnTo>
                  <a:lnTo>
                    <a:pt x="3882379" y="1941190"/>
                  </a:lnTo>
                  <a:lnTo>
                    <a:pt x="0" y="1941190"/>
                  </a:lnTo>
                  <a:lnTo>
                    <a:pt x="0" y="0"/>
                  </a:lnTo>
                  <a:close/>
                </a:path>
              </a:pathLst>
            </a:custGeom>
            <a:blipFill>
              <a:blip r:embed="rId9"/>
              <a:stretch>
                <a:fillRect/>
              </a:stretch>
            </a:blipFill>
          </p:spPr>
          <p:txBody>
            <a:bodyPr/>
            <a:lstStyle/>
            <a:p>
              <a:endParaRPr lang="en-US"/>
            </a:p>
          </p:txBody>
        </p:sp>
        <p:grpSp>
          <p:nvGrpSpPr>
            <p:cNvPr id="30" name="Group 12">
              <a:extLst>
                <a:ext uri="{FF2B5EF4-FFF2-40B4-BE49-F238E27FC236}">
                  <a16:creationId xmlns:a16="http://schemas.microsoft.com/office/drawing/2014/main" id="{DA04CEE2-6D23-FA1C-EB03-FC4C5C6CAABC}"/>
                </a:ext>
              </a:extLst>
            </p:cNvPr>
            <p:cNvGrpSpPr/>
            <p:nvPr/>
          </p:nvGrpSpPr>
          <p:grpSpPr>
            <a:xfrm>
              <a:off x="13575383" y="4435227"/>
              <a:ext cx="3107282" cy="1128706"/>
              <a:chOff x="0" y="0"/>
              <a:chExt cx="4143042" cy="1504942"/>
            </a:xfrm>
          </p:grpSpPr>
          <p:sp>
            <p:nvSpPr>
              <p:cNvPr id="36" name="Freeform 13">
                <a:extLst>
                  <a:ext uri="{FF2B5EF4-FFF2-40B4-BE49-F238E27FC236}">
                    <a16:creationId xmlns:a16="http://schemas.microsoft.com/office/drawing/2014/main" id="{B610C28B-2935-878C-6C52-824087C8741D}"/>
                  </a:ext>
                </a:extLst>
              </p:cNvPr>
              <p:cNvSpPr/>
              <p:nvPr/>
            </p:nvSpPr>
            <p:spPr>
              <a:xfrm>
                <a:off x="0" y="342900"/>
                <a:ext cx="2834248" cy="1162042"/>
              </a:xfrm>
              <a:custGeom>
                <a:avLst/>
                <a:gdLst/>
                <a:ahLst/>
                <a:cxnLst/>
                <a:rect l="l" t="t" r="r" b="b"/>
                <a:pathLst>
                  <a:path w="2834248" h="1162042">
                    <a:moveTo>
                      <a:pt x="0" y="0"/>
                    </a:moveTo>
                    <a:lnTo>
                      <a:pt x="2834248" y="0"/>
                    </a:lnTo>
                    <a:lnTo>
                      <a:pt x="2834248" y="1162042"/>
                    </a:lnTo>
                    <a:lnTo>
                      <a:pt x="0" y="1162042"/>
                    </a:lnTo>
                    <a:lnTo>
                      <a:pt x="0" y="0"/>
                    </a:lnTo>
                    <a:close/>
                  </a:path>
                </a:pathLst>
              </a:custGeom>
              <a:blipFill>
                <a:blip r:embed="rId10"/>
                <a:stretch>
                  <a:fillRect/>
                </a:stretch>
              </a:blipFill>
            </p:spPr>
            <p:txBody>
              <a:bodyPr/>
              <a:lstStyle/>
              <a:p>
                <a:endParaRPr lang="en-US"/>
              </a:p>
            </p:txBody>
          </p:sp>
          <p:sp>
            <p:nvSpPr>
              <p:cNvPr id="37" name="Freeform 14">
                <a:extLst>
                  <a:ext uri="{FF2B5EF4-FFF2-40B4-BE49-F238E27FC236}">
                    <a16:creationId xmlns:a16="http://schemas.microsoft.com/office/drawing/2014/main" id="{FC3FC0F5-0C65-708A-140B-C8FF10F03062}"/>
                  </a:ext>
                </a:extLst>
              </p:cNvPr>
              <p:cNvSpPr/>
              <p:nvPr/>
            </p:nvSpPr>
            <p:spPr>
              <a:xfrm>
                <a:off x="2834248" y="0"/>
                <a:ext cx="1308794" cy="1280342"/>
              </a:xfrm>
              <a:custGeom>
                <a:avLst/>
                <a:gdLst/>
                <a:ahLst/>
                <a:cxnLst/>
                <a:rect l="l" t="t" r="r" b="b"/>
                <a:pathLst>
                  <a:path w="1308794" h="1280342">
                    <a:moveTo>
                      <a:pt x="0" y="0"/>
                    </a:moveTo>
                    <a:lnTo>
                      <a:pt x="1308794" y="0"/>
                    </a:lnTo>
                    <a:lnTo>
                      <a:pt x="1308794" y="1280342"/>
                    </a:lnTo>
                    <a:lnTo>
                      <a:pt x="0" y="1280342"/>
                    </a:lnTo>
                    <a:lnTo>
                      <a:pt x="0" y="0"/>
                    </a:lnTo>
                    <a:close/>
                  </a:path>
                </a:pathLst>
              </a:custGeom>
              <a:blipFill>
                <a:blip r:embed="rId11"/>
                <a:stretch>
                  <a:fillRect/>
                </a:stretch>
              </a:blipFill>
            </p:spPr>
            <p:txBody>
              <a:bodyPr/>
              <a:lstStyle/>
              <a:p>
                <a:endParaRPr lang="en-US"/>
              </a:p>
            </p:txBody>
          </p:sp>
        </p:grpSp>
        <p:sp>
          <p:nvSpPr>
            <p:cNvPr id="31" name="Freeform 15">
              <a:extLst>
                <a:ext uri="{FF2B5EF4-FFF2-40B4-BE49-F238E27FC236}">
                  <a16:creationId xmlns:a16="http://schemas.microsoft.com/office/drawing/2014/main" id="{8E3B5AF2-1F27-4138-89A3-285A9458467B}"/>
                </a:ext>
              </a:extLst>
            </p:cNvPr>
            <p:cNvSpPr/>
            <p:nvPr/>
          </p:nvSpPr>
          <p:spPr>
            <a:xfrm>
              <a:off x="11108452" y="6292712"/>
              <a:ext cx="3717663" cy="1426653"/>
            </a:xfrm>
            <a:custGeom>
              <a:avLst/>
              <a:gdLst/>
              <a:ahLst/>
              <a:cxnLst/>
              <a:rect l="l" t="t" r="r" b="b"/>
              <a:pathLst>
                <a:path w="3717663" h="1426653">
                  <a:moveTo>
                    <a:pt x="0" y="0"/>
                  </a:moveTo>
                  <a:lnTo>
                    <a:pt x="3717663" y="0"/>
                  </a:lnTo>
                  <a:lnTo>
                    <a:pt x="3717663" y="1426653"/>
                  </a:lnTo>
                  <a:lnTo>
                    <a:pt x="0" y="1426653"/>
                  </a:lnTo>
                  <a:lnTo>
                    <a:pt x="0" y="0"/>
                  </a:lnTo>
                  <a:close/>
                </a:path>
              </a:pathLst>
            </a:custGeom>
            <a:blipFill>
              <a:blip r:embed="rId12"/>
              <a:stretch>
                <a:fillRect/>
              </a:stretch>
            </a:blipFill>
          </p:spPr>
          <p:txBody>
            <a:bodyPr/>
            <a:lstStyle/>
            <a:p>
              <a:endParaRPr lang="en-US"/>
            </a:p>
          </p:txBody>
        </p:sp>
        <p:sp>
          <p:nvSpPr>
            <p:cNvPr id="32" name="Freeform 16">
              <a:extLst>
                <a:ext uri="{FF2B5EF4-FFF2-40B4-BE49-F238E27FC236}">
                  <a16:creationId xmlns:a16="http://schemas.microsoft.com/office/drawing/2014/main" id="{ECA3C9D2-AE4E-08D3-3B6A-8923620AE60C}"/>
                </a:ext>
              </a:extLst>
            </p:cNvPr>
            <p:cNvSpPr/>
            <p:nvPr/>
          </p:nvSpPr>
          <p:spPr>
            <a:xfrm>
              <a:off x="15354535" y="6591701"/>
              <a:ext cx="1549478" cy="1796496"/>
            </a:xfrm>
            <a:custGeom>
              <a:avLst/>
              <a:gdLst/>
              <a:ahLst/>
              <a:cxnLst/>
              <a:rect l="l" t="t" r="r" b="b"/>
              <a:pathLst>
                <a:path w="1549478" h="1796496">
                  <a:moveTo>
                    <a:pt x="0" y="0"/>
                  </a:moveTo>
                  <a:lnTo>
                    <a:pt x="1549477" y="0"/>
                  </a:lnTo>
                  <a:lnTo>
                    <a:pt x="1549477" y="1796496"/>
                  </a:lnTo>
                  <a:lnTo>
                    <a:pt x="0" y="1796496"/>
                  </a:lnTo>
                  <a:lnTo>
                    <a:pt x="0" y="0"/>
                  </a:lnTo>
                  <a:close/>
                </a:path>
              </a:pathLst>
            </a:custGeom>
            <a:blipFill>
              <a:blip r:embed="rId13"/>
              <a:stretch>
                <a:fillRect/>
              </a:stretch>
            </a:blipFill>
          </p:spPr>
          <p:txBody>
            <a:bodyPr/>
            <a:lstStyle/>
            <a:p>
              <a:endParaRPr lang="en-US"/>
            </a:p>
          </p:txBody>
        </p:sp>
        <p:sp>
          <p:nvSpPr>
            <p:cNvPr id="33" name="Freeform 17">
              <a:extLst>
                <a:ext uri="{FF2B5EF4-FFF2-40B4-BE49-F238E27FC236}">
                  <a16:creationId xmlns:a16="http://schemas.microsoft.com/office/drawing/2014/main" id="{021239D9-6B09-8DCC-A85F-4C8F5A6FB9D2}"/>
                </a:ext>
              </a:extLst>
            </p:cNvPr>
            <p:cNvSpPr/>
            <p:nvPr/>
          </p:nvSpPr>
          <p:spPr>
            <a:xfrm>
              <a:off x="10039935" y="8041903"/>
              <a:ext cx="4125685" cy="956347"/>
            </a:xfrm>
            <a:custGeom>
              <a:avLst/>
              <a:gdLst/>
              <a:ahLst/>
              <a:cxnLst/>
              <a:rect l="l" t="t" r="r" b="b"/>
              <a:pathLst>
                <a:path w="4125685" h="956347">
                  <a:moveTo>
                    <a:pt x="0" y="0"/>
                  </a:moveTo>
                  <a:lnTo>
                    <a:pt x="4125685" y="0"/>
                  </a:lnTo>
                  <a:lnTo>
                    <a:pt x="4125685" y="956346"/>
                  </a:lnTo>
                  <a:lnTo>
                    <a:pt x="0" y="956346"/>
                  </a:lnTo>
                  <a:lnTo>
                    <a:pt x="0" y="0"/>
                  </a:lnTo>
                  <a:close/>
                </a:path>
              </a:pathLst>
            </a:custGeom>
            <a:blipFill>
              <a:blip r:embed="rId14"/>
              <a:stretch>
                <a:fillRect l="-945" r="-945"/>
              </a:stretch>
            </a:blipFill>
          </p:spPr>
          <p:txBody>
            <a:bodyPr/>
            <a:lstStyle/>
            <a:p>
              <a:endParaRPr lang="en-US"/>
            </a:p>
          </p:txBody>
        </p:sp>
        <p:sp>
          <p:nvSpPr>
            <p:cNvPr id="34" name="Freeform 18">
              <a:extLst>
                <a:ext uri="{FF2B5EF4-FFF2-40B4-BE49-F238E27FC236}">
                  <a16:creationId xmlns:a16="http://schemas.microsoft.com/office/drawing/2014/main" id="{9448DD96-9B31-6678-576D-B9EFD8EEB118}"/>
                </a:ext>
              </a:extLst>
            </p:cNvPr>
            <p:cNvSpPr/>
            <p:nvPr/>
          </p:nvSpPr>
          <p:spPr>
            <a:xfrm>
              <a:off x="12694879" y="2483333"/>
              <a:ext cx="3987786" cy="1044637"/>
            </a:xfrm>
            <a:custGeom>
              <a:avLst/>
              <a:gdLst/>
              <a:ahLst/>
              <a:cxnLst/>
              <a:rect l="l" t="t" r="r" b="b"/>
              <a:pathLst>
                <a:path w="3987786" h="1044637">
                  <a:moveTo>
                    <a:pt x="0" y="0"/>
                  </a:moveTo>
                  <a:lnTo>
                    <a:pt x="3987786" y="0"/>
                  </a:lnTo>
                  <a:lnTo>
                    <a:pt x="3987786" y="1044636"/>
                  </a:lnTo>
                  <a:lnTo>
                    <a:pt x="0" y="1044636"/>
                  </a:lnTo>
                  <a:lnTo>
                    <a:pt x="0" y="0"/>
                  </a:lnTo>
                  <a:close/>
                </a:path>
              </a:pathLst>
            </a:custGeom>
            <a:blipFill>
              <a:blip r:embed="rId15"/>
              <a:stretch>
                <a:fillRect/>
              </a:stretch>
            </a:blipFill>
          </p:spPr>
          <p:txBody>
            <a:bodyPr/>
            <a:lstStyle/>
            <a:p>
              <a:endParaRPr lang="en-US"/>
            </a:p>
          </p:txBody>
        </p:sp>
        <p:sp>
          <p:nvSpPr>
            <p:cNvPr id="35" name="TextBox 22">
              <a:extLst>
                <a:ext uri="{FF2B5EF4-FFF2-40B4-BE49-F238E27FC236}">
                  <a16:creationId xmlns:a16="http://schemas.microsoft.com/office/drawing/2014/main" id="{85859D20-3CFF-5436-96F9-1700C500C040}"/>
                </a:ext>
              </a:extLst>
            </p:cNvPr>
            <p:cNvSpPr txBox="1"/>
            <p:nvPr/>
          </p:nvSpPr>
          <p:spPr>
            <a:xfrm>
              <a:off x="10638929" y="1040946"/>
              <a:ext cx="6131719" cy="771525"/>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Tools</a:t>
              </a:r>
            </a:p>
          </p:txBody>
        </p:sp>
      </p:grpSp>
      <p:pic>
        <p:nvPicPr>
          <p:cNvPr id="44" name="Picture 43">
            <a:extLst>
              <a:ext uri="{FF2B5EF4-FFF2-40B4-BE49-F238E27FC236}">
                <a16:creationId xmlns:a16="http://schemas.microsoft.com/office/drawing/2014/main" id="{5C630113-B258-145F-FF84-FB89AEB08519}"/>
              </a:ext>
            </a:extLst>
          </p:cNvPr>
          <p:cNvPicPr>
            <a:picLocks noChangeAspect="1"/>
          </p:cNvPicPr>
          <p:nvPr/>
        </p:nvPicPr>
        <p:blipFill>
          <a:blip r:embed="rId16"/>
          <a:stretch>
            <a:fillRect/>
          </a:stretch>
        </p:blipFill>
        <p:spPr>
          <a:xfrm>
            <a:off x="-1124682" y="680812"/>
            <a:ext cx="7772400" cy="4371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15171" cy="10287000"/>
            <a:chOff x="0" y="0"/>
            <a:chExt cx="1319223" cy="1593725"/>
          </a:xfrm>
        </p:grpSpPr>
        <p:sp>
          <p:nvSpPr>
            <p:cNvPr id="3" name="Freeform 3"/>
            <p:cNvSpPr/>
            <p:nvPr/>
          </p:nvSpPr>
          <p:spPr>
            <a:xfrm>
              <a:off x="0" y="0"/>
              <a:ext cx="1319223" cy="1593725"/>
            </a:xfrm>
            <a:custGeom>
              <a:avLst/>
              <a:gdLst/>
              <a:ahLst/>
              <a:cxnLst/>
              <a:rect l="l" t="t" r="r" b="b"/>
              <a:pathLst>
                <a:path w="1319223" h="1593725">
                  <a:moveTo>
                    <a:pt x="0" y="0"/>
                  </a:moveTo>
                  <a:lnTo>
                    <a:pt x="1319223" y="0"/>
                  </a:lnTo>
                  <a:lnTo>
                    <a:pt x="1319223" y="1593725"/>
                  </a:lnTo>
                  <a:lnTo>
                    <a:pt x="0" y="1593725"/>
                  </a:lnTo>
                  <a:close/>
                </a:path>
              </a:pathLst>
            </a:custGeom>
            <a:blipFill>
              <a:blip r:embed="rId2"/>
              <a:stretch>
                <a:fillRect l="-48086" r="-33125"/>
              </a:stretch>
            </a:blipFill>
          </p:spPr>
          <p:txBody>
            <a:bodyPr/>
            <a:lstStyle/>
            <a:p>
              <a:endParaRPr lang="en-US"/>
            </a:p>
          </p:txBody>
        </p:sp>
      </p:grpSp>
      <p:sp>
        <p:nvSpPr>
          <p:cNvPr id="4" name="TextBox 4"/>
          <p:cNvSpPr txBox="1"/>
          <p:nvPr/>
        </p:nvSpPr>
        <p:spPr>
          <a:xfrm>
            <a:off x="10376228" y="3752850"/>
            <a:ext cx="6883072" cy="2762250"/>
          </a:xfrm>
          <a:prstGeom prst="rect">
            <a:avLst/>
          </a:prstGeom>
        </p:spPr>
        <p:txBody>
          <a:bodyPr lIns="0" tIns="0" rIns="0" bIns="0" rtlCol="0" anchor="t">
            <a:spAutoFit/>
          </a:bodyPr>
          <a:lstStyle/>
          <a:p>
            <a:pPr algn="l">
              <a:lnSpc>
                <a:spcPts val="10800"/>
              </a:lnSpc>
            </a:pPr>
            <a:r>
              <a:rPr lang="en-US" sz="9000" b="1" dirty="0">
                <a:solidFill>
                  <a:schemeClr val="bg2"/>
                </a:solidFill>
                <a:latin typeface="Roboto Bold"/>
                <a:ea typeface="Roboto Bold"/>
                <a:cs typeface="Roboto Bold"/>
                <a:sym typeface="Roboto Bold"/>
              </a:rPr>
              <a:t>Project Examples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9F084-6C44-0425-7741-542A71A4DC1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80BABD5-0D66-5AD0-2997-D1454C21F60A}"/>
              </a:ext>
            </a:extLst>
          </p:cNvPr>
          <p:cNvSpPr/>
          <p:nvPr/>
        </p:nvSpPr>
        <p:spPr>
          <a:xfrm>
            <a:off x="7337181" y="0"/>
            <a:ext cx="10950819" cy="10287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TextBox 3">
            <a:extLst>
              <a:ext uri="{FF2B5EF4-FFF2-40B4-BE49-F238E27FC236}">
                <a16:creationId xmlns:a16="http://schemas.microsoft.com/office/drawing/2014/main" id="{C2E23003-6681-2256-4264-BCEA820B6E28}"/>
              </a:ext>
            </a:extLst>
          </p:cNvPr>
          <p:cNvSpPr txBox="1"/>
          <p:nvPr/>
        </p:nvSpPr>
        <p:spPr>
          <a:xfrm>
            <a:off x="9144000" y="3476625"/>
            <a:ext cx="7880917" cy="1228725"/>
          </a:xfrm>
          <a:prstGeom prst="rect">
            <a:avLst/>
          </a:prstGeom>
        </p:spPr>
        <p:txBody>
          <a:bodyPr lIns="0" tIns="0" rIns="0" bIns="0" rtlCol="0" anchor="t">
            <a:spAutoFit/>
          </a:bodyPr>
          <a:lstStyle/>
          <a:p>
            <a:pPr algn="l">
              <a:lnSpc>
                <a:spcPts val="9600"/>
              </a:lnSpc>
            </a:pPr>
            <a:r>
              <a:rPr lang="en-US" sz="8000" b="1" dirty="0" err="1">
                <a:solidFill>
                  <a:srgbClr val="FFFFFF"/>
                </a:solidFill>
                <a:latin typeface="Roboto Bold"/>
                <a:ea typeface="Roboto Bold"/>
                <a:cs typeface="Roboto Bold"/>
                <a:sym typeface="Roboto Bold"/>
              </a:rPr>
              <a:t>Lagrit</a:t>
            </a:r>
            <a:endParaRPr lang="en-US" sz="8000" b="1" dirty="0">
              <a:solidFill>
                <a:srgbClr val="FFFFFF"/>
              </a:solidFill>
              <a:latin typeface="Roboto Bold"/>
              <a:ea typeface="Roboto Bold"/>
              <a:cs typeface="Roboto Bold"/>
              <a:sym typeface="Roboto Bold"/>
            </a:endParaRPr>
          </a:p>
        </p:txBody>
      </p:sp>
      <p:sp>
        <p:nvSpPr>
          <p:cNvPr id="4" name="TextBox 4">
            <a:extLst>
              <a:ext uri="{FF2B5EF4-FFF2-40B4-BE49-F238E27FC236}">
                <a16:creationId xmlns:a16="http://schemas.microsoft.com/office/drawing/2014/main" id="{38642967-F300-58F7-D16B-C537052690CF}"/>
              </a:ext>
            </a:extLst>
          </p:cNvPr>
          <p:cNvSpPr txBox="1"/>
          <p:nvPr/>
        </p:nvSpPr>
        <p:spPr>
          <a:xfrm>
            <a:off x="9144000" y="4695825"/>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LOS ALAMOS GRID TOOLBOX</a:t>
            </a:r>
          </a:p>
        </p:txBody>
      </p:sp>
      <p:sp>
        <p:nvSpPr>
          <p:cNvPr id="5" name="TextBox 4">
            <a:extLst>
              <a:ext uri="{FF2B5EF4-FFF2-40B4-BE49-F238E27FC236}">
                <a16:creationId xmlns:a16="http://schemas.microsoft.com/office/drawing/2014/main" id="{DA5DB143-1AE9-D4F9-E7F0-2EC4DC408503}"/>
              </a:ext>
            </a:extLst>
          </p:cNvPr>
          <p:cNvSpPr txBox="1"/>
          <p:nvPr/>
        </p:nvSpPr>
        <p:spPr>
          <a:xfrm>
            <a:off x="9176657" y="2966357"/>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Project 1:</a:t>
            </a:r>
          </a:p>
        </p:txBody>
      </p:sp>
      <p:sp>
        <p:nvSpPr>
          <p:cNvPr id="11" name="TextBox 10">
            <a:extLst>
              <a:ext uri="{FF2B5EF4-FFF2-40B4-BE49-F238E27FC236}">
                <a16:creationId xmlns:a16="http://schemas.microsoft.com/office/drawing/2014/main" id="{18C0FDC7-F8CD-D68B-A148-F6E0DA349EE5}"/>
              </a:ext>
            </a:extLst>
          </p:cNvPr>
          <p:cNvSpPr txBox="1"/>
          <p:nvPr/>
        </p:nvSpPr>
        <p:spPr>
          <a:xfrm>
            <a:off x="9138138" y="5637758"/>
            <a:ext cx="6019800" cy="4154984"/>
          </a:xfrm>
          <a:prstGeom prst="rect">
            <a:avLst/>
          </a:prstGeom>
          <a:noFill/>
        </p:spPr>
        <p:txBody>
          <a:bodyPr wrap="square">
            <a:spAutoFit/>
          </a:bodyPr>
          <a:lstStyle/>
          <a:p>
            <a:r>
              <a:rPr lang="en-US" sz="2400" dirty="0">
                <a:solidFill>
                  <a:schemeClr val="bg1"/>
                </a:solidFill>
                <a:latin typeface="Source Sans Pro" panose="020B0503030403020204" pitchFamily="34" charset="0"/>
                <a:ea typeface="Source Sans Pro" panose="020B0503030403020204" pitchFamily="34" charset="0"/>
              </a:rPr>
              <a:t>Library of user callable tools that provide mesh generation, mesh optimization and dynamic mesh maintenance in two and three dimensions. </a:t>
            </a:r>
            <a:r>
              <a:rPr lang="en-US" sz="2400" dirty="0" err="1">
                <a:solidFill>
                  <a:schemeClr val="bg1"/>
                </a:solidFill>
                <a:latin typeface="Source Sans Pro" panose="020B0503030403020204" pitchFamily="34" charset="0"/>
                <a:ea typeface="Source Sans Pro" panose="020B0503030403020204" pitchFamily="34" charset="0"/>
              </a:rPr>
              <a:t>LaGriT</a:t>
            </a:r>
            <a:r>
              <a:rPr lang="en-US" sz="2400" dirty="0">
                <a:solidFill>
                  <a:schemeClr val="bg1"/>
                </a:solidFill>
                <a:latin typeface="Source Sans Pro" panose="020B0503030403020204" pitchFamily="34" charset="0"/>
                <a:ea typeface="Source Sans Pro" panose="020B0503030403020204" pitchFamily="34" charset="0"/>
              </a:rPr>
              <a:t> is used for a variety of geology and geophysics modeling applications including </a:t>
            </a:r>
            <a:r>
              <a:rPr lang="en-US" sz="2400" b="1" dirty="0">
                <a:solidFill>
                  <a:srgbClr val="92D050"/>
                </a:solidFill>
                <a:latin typeface="Source Sans Pro" panose="020B0503030403020204" pitchFamily="34" charset="0"/>
                <a:ea typeface="Source Sans Pro" panose="020B0503030403020204" pitchFamily="34" charset="0"/>
              </a:rPr>
              <a:t>porous flow and transport</a:t>
            </a:r>
            <a:r>
              <a:rPr lang="en-US" sz="2400" dirty="0">
                <a:solidFill>
                  <a:schemeClr val="bg1"/>
                </a:solidFill>
                <a:latin typeface="Source Sans Pro" panose="020B0503030403020204" pitchFamily="34" charset="0"/>
                <a:ea typeface="Source Sans Pro" panose="020B0503030403020204" pitchFamily="34" charset="0"/>
              </a:rPr>
              <a:t> model construction, finite element modeling of stress/strain in crustal fault systems, seismology, discrete fracture networks, asteroids and hydrothermal systems.</a:t>
            </a:r>
          </a:p>
        </p:txBody>
      </p:sp>
      <p:pic>
        <p:nvPicPr>
          <p:cNvPr id="8" name="Picture 7">
            <a:extLst>
              <a:ext uri="{FF2B5EF4-FFF2-40B4-BE49-F238E27FC236}">
                <a16:creationId xmlns:a16="http://schemas.microsoft.com/office/drawing/2014/main" id="{91E52281-5EB0-F35F-1BCA-7AB3398653B3}"/>
              </a:ext>
            </a:extLst>
          </p:cNvPr>
          <p:cNvPicPr>
            <a:picLocks noChangeAspect="1"/>
          </p:cNvPicPr>
          <p:nvPr/>
        </p:nvPicPr>
        <p:blipFill>
          <a:blip r:embed="rId3"/>
          <a:srcRect l="22318" r="19601"/>
          <a:stretch>
            <a:fillRect/>
          </a:stretch>
        </p:blipFill>
        <p:spPr>
          <a:xfrm>
            <a:off x="0" y="0"/>
            <a:ext cx="7337181" cy="10279917"/>
          </a:xfrm>
          <a:prstGeom prst="rect">
            <a:avLst/>
          </a:prstGeom>
        </p:spPr>
      </p:pic>
    </p:spTree>
    <p:extLst>
      <p:ext uri="{BB962C8B-B14F-4D97-AF65-F5344CB8AC3E}">
        <p14:creationId xmlns:p14="http://schemas.microsoft.com/office/powerpoint/2010/main" val="30358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C8143-9B80-CCA0-2FB0-9C06A1BD4608}"/>
            </a:ext>
          </a:extLst>
        </p:cNvPr>
        <p:cNvGrpSpPr/>
        <p:nvPr/>
      </p:nvGrpSpPr>
      <p:grpSpPr>
        <a:xfrm>
          <a:off x="0" y="0"/>
          <a:ext cx="0" cy="0"/>
          <a:chOff x="0" y="0"/>
          <a:chExt cx="0" cy="0"/>
        </a:xfrm>
      </p:grpSpPr>
      <p:sp>
        <p:nvSpPr>
          <p:cNvPr id="21" name="TextBox 21">
            <a:extLst>
              <a:ext uri="{FF2B5EF4-FFF2-40B4-BE49-F238E27FC236}">
                <a16:creationId xmlns:a16="http://schemas.microsoft.com/office/drawing/2014/main" id="{1D0FACE1-8F72-88CA-96E8-6F580F07C048}"/>
              </a:ext>
            </a:extLst>
          </p:cNvPr>
          <p:cNvSpPr txBox="1"/>
          <p:nvPr/>
        </p:nvSpPr>
        <p:spPr>
          <a:xfrm>
            <a:off x="10138975" y="1013732"/>
            <a:ext cx="6131719" cy="771525"/>
          </a:xfrm>
          <a:prstGeom prst="rect">
            <a:avLst/>
          </a:prstGeom>
        </p:spPr>
        <p:txBody>
          <a:bodyPr lIns="0" tIns="0" rIns="0" bIns="0" rtlCol="0" anchor="t">
            <a:spAutoFit/>
          </a:bodyPr>
          <a:lstStyle/>
          <a:p>
            <a:pPr algn="l">
              <a:lnSpc>
                <a:spcPts val="6000"/>
              </a:lnSpc>
            </a:pPr>
            <a:r>
              <a:rPr lang="en-US" sz="5000" b="1" dirty="0">
                <a:solidFill>
                  <a:srgbClr val="090909"/>
                </a:solidFill>
                <a:latin typeface="Roboto Bold"/>
                <a:ea typeface="Roboto Bold"/>
                <a:cs typeface="Roboto Bold"/>
                <a:sym typeface="Roboto Bold"/>
              </a:rPr>
              <a:t>Process</a:t>
            </a:r>
          </a:p>
        </p:txBody>
      </p:sp>
      <p:sp>
        <p:nvSpPr>
          <p:cNvPr id="28" name="AutoShape 2">
            <a:extLst>
              <a:ext uri="{FF2B5EF4-FFF2-40B4-BE49-F238E27FC236}">
                <a16:creationId xmlns:a16="http://schemas.microsoft.com/office/drawing/2014/main" id="{FC6680F7-5C7D-24EE-F406-A0C902C75F5F}"/>
              </a:ext>
            </a:extLst>
          </p:cNvPr>
          <p:cNvSpPr/>
          <p:nvPr/>
        </p:nvSpPr>
        <p:spPr>
          <a:xfrm>
            <a:off x="0" y="0"/>
            <a:ext cx="9154886" cy="10292443"/>
          </a:xfrm>
          <a:prstGeom prst="rect">
            <a:avLst/>
          </a:prstGeom>
          <a:solidFill>
            <a:srgbClr val="090909"/>
          </a:solidFill>
        </p:spPr>
        <p:txBody>
          <a:bodyPr/>
          <a:lstStyle/>
          <a:p>
            <a:endParaRPr lang="en-US"/>
          </a:p>
        </p:txBody>
      </p:sp>
      <p:sp>
        <p:nvSpPr>
          <p:cNvPr id="35" name="TextBox 22">
            <a:extLst>
              <a:ext uri="{FF2B5EF4-FFF2-40B4-BE49-F238E27FC236}">
                <a16:creationId xmlns:a16="http://schemas.microsoft.com/office/drawing/2014/main" id="{EA13FBBC-CFA5-5682-A4D9-5EE2F21AE755}"/>
              </a:ext>
            </a:extLst>
          </p:cNvPr>
          <p:cNvSpPr txBox="1"/>
          <p:nvPr/>
        </p:nvSpPr>
        <p:spPr>
          <a:xfrm>
            <a:off x="1497048" y="1019714"/>
            <a:ext cx="6139019" cy="771933"/>
          </a:xfrm>
          <a:prstGeom prst="rect">
            <a:avLst/>
          </a:prstGeom>
        </p:spPr>
        <p:txBody>
          <a:bodyPr lIns="0" tIns="0" rIns="0" bIns="0" rtlCol="0" anchor="t">
            <a:spAutoFit/>
          </a:bodyPr>
          <a:lstStyle/>
          <a:p>
            <a:pPr algn="l">
              <a:lnSpc>
                <a:spcPts val="6000"/>
              </a:lnSpc>
            </a:pPr>
            <a:r>
              <a:rPr lang="en-US" sz="5000" b="1" dirty="0">
                <a:solidFill>
                  <a:srgbClr val="FFFFFF"/>
                </a:solidFill>
                <a:latin typeface="Roboto Bold"/>
                <a:ea typeface="Roboto Bold"/>
                <a:cs typeface="Roboto Bold"/>
                <a:sym typeface="Roboto Bold"/>
              </a:rPr>
              <a:t>Challenges</a:t>
            </a:r>
          </a:p>
        </p:txBody>
      </p:sp>
      <p:sp>
        <p:nvSpPr>
          <p:cNvPr id="23" name="TextBox 22">
            <a:extLst>
              <a:ext uri="{FF2B5EF4-FFF2-40B4-BE49-F238E27FC236}">
                <a16:creationId xmlns:a16="http://schemas.microsoft.com/office/drawing/2014/main" id="{1124B09C-9163-FFE2-27D0-139E16221CC5}"/>
              </a:ext>
            </a:extLst>
          </p:cNvPr>
          <p:cNvSpPr txBox="1"/>
          <p:nvPr/>
        </p:nvSpPr>
        <p:spPr>
          <a:xfrm>
            <a:off x="897341" y="2287484"/>
            <a:ext cx="665063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Legacy code</a:t>
            </a:r>
          </a:p>
          <a:p>
            <a:pPr marL="285750" indent="-285750">
              <a:buFont typeface="Arial" panose="020B0604020202020204" pitchFamily="34" charset="0"/>
              <a:buChar char="•"/>
            </a:pPr>
            <a:r>
              <a:rPr lang="en-US" sz="2400" dirty="0">
                <a:solidFill>
                  <a:schemeClr val="bg1"/>
                </a:solidFill>
              </a:rPr>
              <a:t>Complicated Installation process</a:t>
            </a:r>
          </a:p>
          <a:p>
            <a:pPr marL="285750" indent="-285750">
              <a:buFont typeface="Arial" panose="020B0604020202020204" pitchFamily="34" charset="0"/>
              <a:buChar char="•"/>
            </a:pPr>
            <a:r>
              <a:rPr lang="en-US" sz="2400" dirty="0">
                <a:solidFill>
                  <a:schemeClr val="bg1"/>
                </a:solidFill>
              </a:rPr>
              <a:t>Outdated and missing dependencies</a:t>
            </a:r>
          </a:p>
          <a:p>
            <a:pPr marL="285750" indent="-285750">
              <a:buFont typeface="Arial" panose="020B0604020202020204" pitchFamily="34" charset="0"/>
              <a:buChar char="•"/>
            </a:pPr>
            <a:r>
              <a:rPr lang="en-US" sz="2400" dirty="0">
                <a:solidFill>
                  <a:schemeClr val="bg1"/>
                </a:solidFill>
              </a:rPr>
              <a:t>Issues with different Operating and build systems</a:t>
            </a:r>
          </a:p>
          <a:p>
            <a:pPr marL="285750" indent="-285750">
              <a:buFont typeface="Arial" panose="020B0604020202020204" pitchFamily="34" charset="0"/>
              <a:buChar char="•"/>
            </a:pPr>
            <a:r>
              <a:rPr lang="en-US" sz="2400" dirty="0">
                <a:solidFill>
                  <a:schemeClr val="bg1"/>
                </a:solidFill>
              </a:rPr>
              <a:t>Outdated documentation</a:t>
            </a:r>
          </a:p>
          <a:p>
            <a:pPr marL="285750" indent="-285750">
              <a:buFont typeface="Arial" panose="020B0604020202020204" pitchFamily="34" charset="0"/>
              <a:buChar char="•"/>
            </a:pPr>
            <a:r>
              <a:rPr lang="en-US" sz="2400" dirty="0">
                <a:solidFill>
                  <a:schemeClr val="bg1"/>
                </a:solidFill>
              </a:rPr>
              <a:t>New release needed</a:t>
            </a:r>
          </a:p>
          <a:p>
            <a:pPr marL="285750" indent="-285750">
              <a:buFont typeface="Arial" panose="020B0604020202020204" pitchFamily="34" charset="0"/>
              <a:buChar char="•"/>
            </a:pPr>
            <a:r>
              <a:rPr lang="en-US" sz="2400" dirty="0">
                <a:solidFill>
                  <a:schemeClr val="bg1"/>
                </a:solidFill>
              </a:rPr>
              <a:t>Created User Tutorials</a:t>
            </a:r>
          </a:p>
        </p:txBody>
      </p:sp>
      <p:sp>
        <p:nvSpPr>
          <p:cNvPr id="25" name="TextBox 24">
            <a:extLst>
              <a:ext uri="{FF2B5EF4-FFF2-40B4-BE49-F238E27FC236}">
                <a16:creationId xmlns:a16="http://schemas.microsoft.com/office/drawing/2014/main" id="{57419C67-774D-E0FE-7947-CADEE5D43CD2}"/>
              </a:ext>
            </a:extLst>
          </p:cNvPr>
          <p:cNvSpPr txBox="1"/>
          <p:nvPr/>
        </p:nvSpPr>
        <p:spPr>
          <a:xfrm>
            <a:off x="9620056" y="2129465"/>
            <a:ext cx="6650638" cy="7109639"/>
          </a:xfrm>
          <a:prstGeom prst="rect">
            <a:avLst/>
          </a:prstGeom>
          <a:noFill/>
        </p:spPr>
        <p:txBody>
          <a:bodyPr wrap="square" rtlCol="0">
            <a:spAutoFit/>
          </a:bodyPr>
          <a:lstStyle/>
          <a:p>
            <a:pPr marL="285750" indent="-285750">
              <a:buFont typeface="Arial" panose="020B0604020202020204" pitchFamily="34" charset="0"/>
              <a:buChar char="•"/>
            </a:pPr>
            <a:r>
              <a:rPr lang="en-US" sz="2400" dirty="0"/>
              <a:t>Converted legacy code from Python2 to Python3 and updated python wrappers for older </a:t>
            </a:r>
            <a:r>
              <a:rPr lang="en-US" sz="2400" dirty="0" err="1"/>
              <a:t>fortran</a:t>
            </a:r>
            <a:r>
              <a:rPr lang="en-US" sz="2400" dirty="0"/>
              <a:t> code</a:t>
            </a:r>
          </a:p>
          <a:p>
            <a:pPr marL="285750" indent="-285750">
              <a:buFont typeface="Arial" panose="020B0604020202020204" pitchFamily="34" charset="0"/>
              <a:buChar char="•"/>
            </a:pPr>
            <a:r>
              <a:rPr lang="en-US" sz="2400" dirty="0"/>
              <a:t>Updated </a:t>
            </a:r>
            <a:r>
              <a:rPr lang="en-US" sz="2400" dirty="0" err="1"/>
              <a:t>Makefiles</a:t>
            </a:r>
            <a:r>
              <a:rPr lang="en-US" sz="2400" dirty="0"/>
              <a:t> and scripts for use with various Operating systems (Linux, Mac (M-chip and Intel))</a:t>
            </a:r>
          </a:p>
          <a:p>
            <a:pPr marL="285750" indent="-285750">
              <a:buFont typeface="Arial" panose="020B0604020202020204" pitchFamily="34" charset="0"/>
              <a:buChar char="•"/>
            </a:pPr>
            <a:r>
              <a:rPr lang="en-US" sz="2400" dirty="0"/>
              <a:t>Updated </a:t>
            </a:r>
            <a:r>
              <a:rPr lang="en-US" sz="2400" dirty="0" err="1"/>
              <a:t>Makefiles</a:t>
            </a:r>
            <a:r>
              <a:rPr lang="en-US" sz="2400" dirty="0"/>
              <a:t> and scripts for use with various Build systems (</a:t>
            </a:r>
            <a:r>
              <a:rPr lang="en-US" sz="2400" dirty="0" err="1"/>
              <a:t>Macports</a:t>
            </a:r>
            <a:r>
              <a:rPr lang="en-US" sz="2400" dirty="0"/>
              <a:t> and Homebrew)</a:t>
            </a:r>
          </a:p>
          <a:p>
            <a:pPr marL="285750" indent="-285750">
              <a:buFont typeface="Arial" panose="020B0604020202020204" pitchFamily="34" charset="0"/>
              <a:buChar char="•"/>
            </a:pPr>
            <a:r>
              <a:rPr lang="en-US" sz="2400" dirty="0"/>
              <a:t>Updated the required dependencies and packages for Exodus</a:t>
            </a:r>
          </a:p>
          <a:p>
            <a:pPr marL="285750" indent="-285750">
              <a:buFont typeface="Arial" panose="020B0604020202020204" pitchFamily="34" charset="0"/>
              <a:buChar char="•"/>
            </a:pPr>
            <a:r>
              <a:rPr lang="en-US" sz="2400" dirty="0"/>
              <a:t>Updated documentation and rebuild User Guide Website </a:t>
            </a:r>
            <a:r>
              <a:rPr lang="en-US" sz="2400" dirty="0">
                <a:solidFill>
                  <a:srgbClr val="92D050"/>
                </a:solidFill>
              </a:rPr>
              <a:t>https://</a:t>
            </a:r>
            <a:r>
              <a:rPr lang="en-US" sz="2400" dirty="0" err="1">
                <a:solidFill>
                  <a:srgbClr val="92D050"/>
                </a:solidFill>
              </a:rPr>
              <a:t>lanl.github.io</a:t>
            </a:r>
            <a:r>
              <a:rPr lang="en-US" sz="2400" dirty="0">
                <a:solidFill>
                  <a:srgbClr val="92D050"/>
                </a:solidFill>
              </a:rPr>
              <a:t>/</a:t>
            </a:r>
            <a:r>
              <a:rPr lang="en-US" sz="2400" dirty="0" err="1">
                <a:solidFill>
                  <a:srgbClr val="92D050"/>
                </a:solidFill>
              </a:rPr>
              <a:t>LaGriT</a:t>
            </a:r>
            <a:r>
              <a:rPr lang="en-US" sz="2400" dirty="0">
                <a:solidFill>
                  <a:srgbClr val="92D050"/>
                </a:solidFill>
              </a:rPr>
              <a:t>/</a:t>
            </a:r>
          </a:p>
          <a:p>
            <a:pPr marL="285750" indent="-285750">
              <a:buFont typeface="Arial" panose="020B0604020202020204" pitchFamily="34" charset="0"/>
              <a:buChar char="•"/>
            </a:pPr>
            <a:r>
              <a:rPr lang="en-US" sz="2400" dirty="0"/>
              <a:t>Using </a:t>
            </a:r>
            <a:r>
              <a:rPr lang="en-US" sz="2400" dirty="0" err="1"/>
              <a:t>github</a:t>
            </a:r>
            <a:r>
              <a:rPr lang="en-US" sz="2400" dirty="0"/>
              <a:t>, collaborated with developers to create latest release on development branches. Merged to master when ready, generated documentation for website, created docker container to help ensure a stable environment for users</a:t>
            </a:r>
          </a:p>
          <a:p>
            <a:pPr marL="285750" indent="-285750">
              <a:buFont typeface="Arial" panose="020B0604020202020204" pitchFamily="34" charset="0"/>
              <a:buChar char="•"/>
            </a:pPr>
            <a:r>
              <a:rPr lang="en-US" sz="2400" dirty="0"/>
              <a:t>Created a series of new user tutorials</a:t>
            </a:r>
          </a:p>
        </p:txBody>
      </p:sp>
    </p:spTree>
    <p:extLst>
      <p:ext uri="{BB962C8B-B14F-4D97-AF65-F5344CB8AC3E}">
        <p14:creationId xmlns:p14="http://schemas.microsoft.com/office/powerpoint/2010/main" val="2853799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DA41AD-DDA6-7886-414C-D411E7C6826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AEB57B4-6379-8AC3-4B44-FB654AAF4242}"/>
              </a:ext>
            </a:extLst>
          </p:cNvPr>
          <p:cNvGrpSpPr/>
          <p:nvPr/>
        </p:nvGrpSpPr>
        <p:grpSpPr>
          <a:xfrm>
            <a:off x="985681" y="1259681"/>
            <a:ext cx="8158319" cy="1671638"/>
            <a:chOff x="-15631" y="3175"/>
            <a:chExt cx="10877760" cy="2228850"/>
          </a:xfrm>
        </p:grpSpPr>
        <p:sp>
          <p:nvSpPr>
            <p:cNvPr id="4" name="TextBox 4">
              <a:extLst>
                <a:ext uri="{FF2B5EF4-FFF2-40B4-BE49-F238E27FC236}">
                  <a16:creationId xmlns:a16="http://schemas.microsoft.com/office/drawing/2014/main" id="{40074931-47CC-5909-9071-4A4E90AF74A8}"/>
                </a:ext>
              </a:extLst>
            </p:cNvPr>
            <p:cNvSpPr txBox="1"/>
            <p:nvPr/>
          </p:nvSpPr>
          <p:spPr>
            <a:xfrm>
              <a:off x="-15631" y="596900"/>
              <a:ext cx="10862129" cy="1635125"/>
            </a:xfrm>
            <a:prstGeom prst="rect">
              <a:avLst/>
            </a:prstGeom>
          </p:spPr>
          <p:txBody>
            <a:bodyPr lIns="0" tIns="0" rIns="0" bIns="0" rtlCol="0" anchor="t">
              <a:spAutoFit/>
            </a:bodyPr>
            <a:lstStyle/>
            <a:p>
              <a:pPr algn="l">
                <a:lnSpc>
                  <a:spcPts val="9600"/>
                </a:lnSpc>
              </a:pPr>
              <a:r>
                <a:rPr lang="en-US" sz="8000" b="1" dirty="0">
                  <a:solidFill>
                    <a:srgbClr val="FFFFFF"/>
                  </a:solidFill>
                  <a:latin typeface="Roboto Bold"/>
                  <a:ea typeface="Roboto Bold"/>
                  <a:cs typeface="Roboto Bold"/>
                  <a:sym typeface="Roboto Bold"/>
                </a:rPr>
                <a:t>Results</a:t>
              </a:r>
            </a:p>
          </p:txBody>
        </p:sp>
        <p:sp>
          <p:nvSpPr>
            <p:cNvPr id="5" name="TextBox 5">
              <a:extLst>
                <a:ext uri="{FF2B5EF4-FFF2-40B4-BE49-F238E27FC236}">
                  <a16:creationId xmlns:a16="http://schemas.microsoft.com/office/drawing/2014/main" id="{27462F42-5B11-A5DA-B95F-AF92D30A1A7F}"/>
                </a:ext>
              </a:extLst>
            </p:cNvPr>
            <p:cNvSpPr txBox="1"/>
            <p:nvPr/>
          </p:nvSpPr>
          <p:spPr>
            <a:xfrm>
              <a:off x="0" y="3175"/>
              <a:ext cx="10862129" cy="59372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LAGRIT</a:t>
              </a:r>
            </a:p>
          </p:txBody>
        </p:sp>
      </p:grpSp>
      <p:pic>
        <p:nvPicPr>
          <p:cNvPr id="6" name="Picture 5">
            <a:extLst>
              <a:ext uri="{FF2B5EF4-FFF2-40B4-BE49-F238E27FC236}">
                <a16:creationId xmlns:a16="http://schemas.microsoft.com/office/drawing/2014/main" id="{CE6F67C6-F63A-AD34-D2DD-B0CAD8B17F1E}"/>
              </a:ext>
            </a:extLst>
          </p:cNvPr>
          <p:cNvPicPr>
            <a:picLocks noChangeAspect="1"/>
          </p:cNvPicPr>
          <p:nvPr/>
        </p:nvPicPr>
        <p:blipFill>
          <a:blip r:embed="rId3"/>
          <a:stretch>
            <a:fillRect/>
          </a:stretch>
        </p:blipFill>
        <p:spPr>
          <a:xfrm>
            <a:off x="9829800" y="1704975"/>
            <a:ext cx="7772400" cy="6385774"/>
          </a:xfrm>
          <a:prstGeom prst="rect">
            <a:avLst/>
          </a:prstGeom>
        </p:spPr>
      </p:pic>
      <p:sp>
        <p:nvSpPr>
          <p:cNvPr id="7" name="TextBox 6">
            <a:extLst>
              <a:ext uri="{FF2B5EF4-FFF2-40B4-BE49-F238E27FC236}">
                <a16:creationId xmlns:a16="http://schemas.microsoft.com/office/drawing/2014/main" id="{E045ED70-F917-9D67-485E-A49D6A184553}"/>
              </a:ext>
            </a:extLst>
          </p:cNvPr>
          <p:cNvSpPr txBox="1"/>
          <p:nvPr/>
        </p:nvSpPr>
        <p:spPr>
          <a:xfrm>
            <a:off x="997404" y="3367821"/>
            <a:ext cx="77723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Simplified installation on Mac and Linux making it easier for new users to get started</a:t>
            </a:r>
          </a:p>
          <a:p>
            <a:pPr marL="285750" indent="-285750">
              <a:buFont typeface="Arial" panose="020B0604020202020204" pitchFamily="34" charset="0"/>
              <a:buChar char="•"/>
            </a:pPr>
            <a:r>
              <a:rPr lang="en-US" dirty="0">
                <a:solidFill>
                  <a:schemeClr val="bg1"/>
                </a:solidFill>
              </a:rPr>
              <a:t>Resolved dependency issues that were preventing users from accessing certain advanced features</a:t>
            </a:r>
          </a:p>
          <a:p>
            <a:pPr marL="285750" indent="-285750">
              <a:buFont typeface="Arial" panose="020B0604020202020204" pitchFamily="34" charset="0"/>
              <a:buChar char="•"/>
            </a:pPr>
            <a:r>
              <a:rPr lang="en-US" dirty="0">
                <a:solidFill>
                  <a:schemeClr val="bg1"/>
                </a:solidFill>
              </a:rPr>
              <a:t>Updated legacy code to be more consistent across the repository and allow access to newer python libraries</a:t>
            </a:r>
          </a:p>
          <a:p>
            <a:pPr marL="285750" indent="-285750">
              <a:buFont typeface="Arial" panose="020B0604020202020204" pitchFamily="34" charset="0"/>
              <a:buChar char="•"/>
            </a:pPr>
            <a:r>
              <a:rPr lang="en-US" dirty="0">
                <a:solidFill>
                  <a:schemeClr val="bg1"/>
                </a:solidFill>
              </a:rPr>
              <a:t>Created detailed documentation and tutorials to help new users get started and become more familiar with the tools</a:t>
            </a:r>
          </a:p>
          <a:p>
            <a:pPr marL="285750" indent="-285750">
              <a:buFont typeface="Arial" panose="020B0604020202020204" pitchFamily="34" charset="0"/>
              <a:buChar char="•"/>
            </a:pPr>
            <a:r>
              <a:rPr lang="en-US" dirty="0">
                <a:solidFill>
                  <a:schemeClr val="bg1"/>
                </a:solidFill>
              </a:rPr>
              <a:t>Successfully released version 3.3.3</a:t>
            </a:r>
          </a:p>
        </p:txBody>
      </p:sp>
      <p:sp>
        <p:nvSpPr>
          <p:cNvPr id="8" name="TextBox 7">
            <a:extLst>
              <a:ext uri="{FF2B5EF4-FFF2-40B4-BE49-F238E27FC236}">
                <a16:creationId xmlns:a16="http://schemas.microsoft.com/office/drawing/2014/main" id="{434FAE9F-0BD1-D277-D453-D1126CAD9BA3}"/>
              </a:ext>
            </a:extLst>
          </p:cNvPr>
          <p:cNvSpPr txBox="1"/>
          <p:nvPr/>
        </p:nvSpPr>
        <p:spPr>
          <a:xfrm>
            <a:off x="1219200" y="6819900"/>
            <a:ext cx="7391400" cy="923330"/>
          </a:xfrm>
          <a:prstGeom prst="rect">
            <a:avLst/>
          </a:prstGeom>
          <a:noFill/>
        </p:spPr>
        <p:txBody>
          <a:bodyPr wrap="square" rtlCol="0">
            <a:spAutoFit/>
          </a:bodyPr>
          <a:lstStyle/>
          <a:p>
            <a:r>
              <a:rPr lang="en-US" dirty="0">
                <a:solidFill>
                  <a:schemeClr val="bg1"/>
                </a:solidFill>
              </a:rPr>
              <a:t>Image shows a geographical model with a fracture and two well bores. It was created using </a:t>
            </a:r>
            <a:r>
              <a:rPr lang="en-US" dirty="0" err="1">
                <a:solidFill>
                  <a:schemeClr val="bg1"/>
                </a:solidFill>
              </a:rPr>
              <a:t>LaGriT</a:t>
            </a:r>
            <a:r>
              <a:rPr lang="en-US" dirty="0">
                <a:solidFill>
                  <a:schemeClr val="bg1"/>
                </a:solidFill>
              </a:rPr>
              <a:t> and a tetrahedral mesh and contains layers with multiple different materials.</a:t>
            </a:r>
          </a:p>
        </p:txBody>
      </p:sp>
    </p:spTree>
    <p:extLst>
      <p:ext uri="{BB962C8B-B14F-4D97-AF65-F5344CB8AC3E}">
        <p14:creationId xmlns:p14="http://schemas.microsoft.com/office/powerpoint/2010/main" val="61452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Freeform 2"/>
          <p:cNvSpPr/>
          <p:nvPr/>
        </p:nvSpPr>
        <p:spPr>
          <a:xfrm>
            <a:off x="0" y="0"/>
            <a:ext cx="7337181" cy="10287000"/>
          </a:xfrm>
          <a:custGeom>
            <a:avLst/>
            <a:gdLst/>
            <a:ahLst/>
            <a:cxnLst/>
            <a:rect l="l" t="t" r="r" b="b"/>
            <a:pathLst>
              <a:path w="7337181" h="10287000">
                <a:moveTo>
                  <a:pt x="0" y="0"/>
                </a:moveTo>
                <a:lnTo>
                  <a:pt x="7337181" y="0"/>
                </a:lnTo>
                <a:lnTo>
                  <a:pt x="7337181" y="10287000"/>
                </a:lnTo>
                <a:lnTo>
                  <a:pt x="0" y="10287000"/>
                </a:lnTo>
                <a:lnTo>
                  <a:pt x="0" y="0"/>
                </a:lnTo>
                <a:close/>
              </a:path>
            </a:pathLst>
          </a:custGeom>
          <a:blipFill>
            <a:blip r:embed="rId3"/>
            <a:stretch>
              <a:fillRect l="-103407" r="-57989"/>
            </a:stretch>
          </a:blipFill>
        </p:spPr>
        <p:txBody>
          <a:bodyPr/>
          <a:lstStyle/>
          <a:p>
            <a:endParaRPr lang="en-US"/>
          </a:p>
        </p:txBody>
      </p:sp>
      <p:sp>
        <p:nvSpPr>
          <p:cNvPr id="3" name="TextBox 3"/>
          <p:cNvSpPr txBox="1"/>
          <p:nvPr/>
        </p:nvSpPr>
        <p:spPr>
          <a:xfrm>
            <a:off x="9144000" y="3476625"/>
            <a:ext cx="7880917" cy="1228725"/>
          </a:xfrm>
          <a:prstGeom prst="rect">
            <a:avLst/>
          </a:prstGeom>
        </p:spPr>
        <p:txBody>
          <a:bodyPr lIns="0" tIns="0" rIns="0" bIns="0" rtlCol="0" anchor="t">
            <a:spAutoFit/>
          </a:bodyPr>
          <a:lstStyle/>
          <a:p>
            <a:pPr algn="l">
              <a:lnSpc>
                <a:spcPts val="9600"/>
              </a:lnSpc>
            </a:pPr>
            <a:r>
              <a:rPr lang="en-US" sz="8000" b="1">
                <a:solidFill>
                  <a:srgbClr val="FFFFFF"/>
                </a:solidFill>
                <a:latin typeface="Roboto Bold"/>
                <a:ea typeface="Roboto Bold"/>
                <a:cs typeface="Roboto Bold"/>
                <a:sym typeface="Roboto Bold"/>
              </a:rPr>
              <a:t>dfnWorks</a:t>
            </a:r>
          </a:p>
        </p:txBody>
      </p:sp>
      <p:sp>
        <p:nvSpPr>
          <p:cNvPr id="4" name="TextBox 4"/>
          <p:cNvSpPr txBox="1"/>
          <p:nvPr/>
        </p:nvSpPr>
        <p:spPr>
          <a:xfrm>
            <a:off x="9144000" y="4695825"/>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DISCRETE FRACTURE NETWORK</a:t>
            </a:r>
          </a:p>
        </p:txBody>
      </p:sp>
      <p:sp>
        <p:nvSpPr>
          <p:cNvPr id="5" name="TextBox 4">
            <a:extLst>
              <a:ext uri="{FF2B5EF4-FFF2-40B4-BE49-F238E27FC236}">
                <a16:creationId xmlns:a16="http://schemas.microsoft.com/office/drawing/2014/main" id="{AA53B05A-DD15-1CAB-4EE7-D631308B328E}"/>
              </a:ext>
            </a:extLst>
          </p:cNvPr>
          <p:cNvSpPr txBox="1"/>
          <p:nvPr/>
        </p:nvSpPr>
        <p:spPr>
          <a:xfrm>
            <a:off x="9176657" y="2966357"/>
            <a:ext cx="7880917" cy="447675"/>
          </a:xfrm>
          <a:prstGeom prst="rect">
            <a:avLst/>
          </a:prstGeom>
        </p:spPr>
        <p:txBody>
          <a:bodyPr lIns="0" tIns="0" rIns="0" bIns="0" rtlCol="0" anchor="t">
            <a:spAutoFit/>
          </a:bodyPr>
          <a:lstStyle/>
          <a:p>
            <a:pPr algn="l">
              <a:lnSpc>
                <a:spcPts val="3510"/>
              </a:lnSpc>
            </a:pPr>
            <a:r>
              <a:rPr lang="en-US" sz="2925" b="1" spc="87" dirty="0">
                <a:solidFill>
                  <a:srgbClr val="C1FF72"/>
                </a:solidFill>
                <a:latin typeface="Roboto Bold"/>
                <a:ea typeface="Roboto Bold"/>
                <a:cs typeface="Roboto Bold"/>
                <a:sym typeface="Roboto Bold"/>
              </a:rPr>
              <a:t>Project 2:</a:t>
            </a:r>
          </a:p>
        </p:txBody>
      </p:sp>
      <p:sp>
        <p:nvSpPr>
          <p:cNvPr id="11" name="TextBox 10">
            <a:extLst>
              <a:ext uri="{FF2B5EF4-FFF2-40B4-BE49-F238E27FC236}">
                <a16:creationId xmlns:a16="http://schemas.microsoft.com/office/drawing/2014/main" id="{5D1EBB00-DA47-F9D7-F346-C7F738C78539}"/>
              </a:ext>
            </a:extLst>
          </p:cNvPr>
          <p:cNvSpPr txBox="1"/>
          <p:nvPr/>
        </p:nvSpPr>
        <p:spPr>
          <a:xfrm>
            <a:off x="9144000" y="5924550"/>
            <a:ext cx="6019800" cy="1938992"/>
          </a:xfrm>
          <a:prstGeom prst="rect">
            <a:avLst/>
          </a:prstGeom>
          <a:noFill/>
        </p:spPr>
        <p:txBody>
          <a:bodyPr wrap="square">
            <a:spAutoFit/>
          </a:bodyPr>
          <a:lstStyle/>
          <a:p>
            <a:r>
              <a:rPr lang="en-US" sz="2400" b="0" i="0" dirty="0" err="1">
                <a:solidFill>
                  <a:schemeClr val="bg1"/>
                </a:solidFill>
                <a:effectLst/>
                <a:latin typeface="Source Sans Pro" panose="020B0503030403020204" pitchFamily="34" charset="0"/>
              </a:rPr>
              <a:t>dfnWorks</a:t>
            </a:r>
            <a:r>
              <a:rPr lang="en-US" sz="2400" b="0" i="0" dirty="0">
                <a:solidFill>
                  <a:schemeClr val="bg1"/>
                </a:solidFill>
                <a:effectLst/>
                <a:latin typeface="Source Sans Pro" panose="020B0503030403020204" pitchFamily="34" charset="0"/>
              </a:rPr>
              <a:t> is a parallelized computational suite to generate three-dimensional discrete fracture networks (DFN) and simulate </a:t>
            </a:r>
            <a:r>
              <a:rPr lang="en-US" sz="2400" b="1" i="0" dirty="0">
                <a:solidFill>
                  <a:srgbClr val="92D050"/>
                </a:solidFill>
                <a:effectLst/>
                <a:latin typeface="Source Sans Pro" panose="020B0503030403020204" pitchFamily="34" charset="0"/>
              </a:rPr>
              <a:t>flow and transport</a:t>
            </a:r>
            <a:r>
              <a:rPr lang="en-US" sz="2400" b="0" i="0" dirty="0">
                <a:solidFill>
                  <a:schemeClr val="bg1"/>
                </a:solidFill>
                <a:effectLst/>
                <a:latin typeface="Source Sans Pro" panose="020B0503030403020204" pitchFamily="34" charset="0"/>
              </a:rPr>
              <a:t> </a:t>
            </a:r>
            <a:r>
              <a:rPr lang="en-US" sz="2400" dirty="0">
                <a:solidFill>
                  <a:schemeClr val="bg1"/>
                </a:solidFill>
              </a:rPr>
              <a:t>in fractured media at scales ranging from millimeters to kilometers.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1663</TotalTime>
  <Words>1843</Words>
  <Application>Microsoft Macintosh PowerPoint</Application>
  <PresentationFormat>Custom</PresentationFormat>
  <Paragraphs>240</Paragraphs>
  <Slides>22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vt:lpstr>
      <vt:lpstr>Source Sans Pro</vt:lpstr>
      <vt:lpstr>Arial</vt:lpstr>
      <vt:lpstr>Canva Sans Bold</vt:lpstr>
      <vt:lpstr>Roboto 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Digital Technology in Education Technology Presentation in Black Green Dark Simple Style</dc:title>
  <cp:lastModifiedBy>Erica Hinrichs</cp:lastModifiedBy>
  <cp:revision>5</cp:revision>
  <dcterms:created xsi:type="dcterms:W3CDTF">2006-08-16T00:00:00Z</dcterms:created>
  <dcterms:modified xsi:type="dcterms:W3CDTF">2025-09-22T17:05:06Z</dcterms:modified>
  <dc:identifier>DAGzks0gbjQ</dc:identifier>
</cp:coreProperties>
</file>